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6" r:id="rId2"/>
    <p:sldId id="265" r:id="rId3"/>
    <p:sldId id="256" r:id="rId4"/>
    <p:sldId id="257" r:id="rId5"/>
    <p:sldId id="258" r:id="rId6"/>
    <p:sldId id="259" r:id="rId7"/>
    <p:sldId id="260" r:id="rId8"/>
    <p:sldId id="261" r:id="rId9"/>
    <p:sldId id="267" r:id="rId10"/>
    <p:sldId id="268"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5"/>
    <p:restoredTop sz="79795"/>
  </p:normalViewPr>
  <p:slideViewPr>
    <p:cSldViewPr snapToGrid="0">
      <p:cViewPr varScale="1">
        <p:scale>
          <a:sx n="86" d="100"/>
          <a:sy n="86" d="100"/>
        </p:scale>
        <p:origin x="1288"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F8A85-289B-9249-907B-BAC8EF80E667}" type="datetimeFigureOut">
              <a:rPr lang="en-GB" smtClean="0"/>
              <a:t>05/10/2025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298D4-7B7C-7241-AEAB-CBD2D0B123A8}" type="slidenum">
              <a:rPr lang="en-GB" smtClean="0"/>
              <a:t>‹#›</a:t>
            </a:fld>
            <a:endParaRPr lang="en-GB"/>
          </a:p>
        </p:txBody>
      </p:sp>
    </p:spTree>
    <p:extLst>
      <p:ext uri="{BB962C8B-B14F-4D97-AF65-F5344CB8AC3E}">
        <p14:creationId xmlns:p14="http://schemas.microsoft.com/office/powerpoint/2010/main" val="1536784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Welcome to the IFST Food Industry Outreach Toolkit. In the following slides, see the notes section for information about using the slide, and some tips on what you might like to talk about.</a:t>
            </a:r>
            <a:endParaRPr lang="en-GB" dirty="0"/>
          </a:p>
          <a:p>
            <a:endParaRPr lang="en-GB" dirty="0"/>
          </a:p>
        </p:txBody>
      </p:sp>
      <p:sp>
        <p:nvSpPr>
          <p:cNvPr id="4" name="Slide Number Placeholder 3"/>
          <p:cNvSpPr>
            <a:spLocks noGrp="1"/>
          </p:cNvSpPr>
          <p:nvPr>
            <p:ph type="sldNum" sz="quarter" idx="5"/>
          </p:nvPr>
        </p:nvSpPr>
        <p:spPr/>
        <p:txBody>
          <a:bodyPr/>
          <a:lstStyle/>
          <a:p>
            <a:fld id="{F14298D4-7B7C-7241-AEAB-CBD2D0B123A8}" type="slidenum">
              <a:rPr lang="en-GB" smtClean="0"/>
              <a:t>1</a:t>
            </a:fld>
            <a:endParaRPr lang="en-GB"/>
          </a:p>
        </p:txBody>
      </p:sp>
    </p:spTree>
    <p:extLst>
      <p:ext uri="{BB962C8B-B14F-4D97-AF65-F5344CB8AC3E}">
        <p14:creationId xmlns:p14="http://schemas.microsoft.com/office/powerpoint/2010/main" val="3915791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What you can edit: change the map on the phone to show your area, and choose three food businesses to showcase in the white boxes on the right. Write a short description of the business, and add a logo and example product image.</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This is about showing students how close to home the food industry is. Perhaps you could ask if students have seen products produced by that manufacturer in their local shop, or whether they’ve travelled past the site before. </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It might be nice to end the session with around 10 minutes of Q&amp;A time, or move on to an activity or video.</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4298D4-7B7C-7241-AEAB-CBD2D0B123A8}" type="slidenum">
              <a:rPr lang="en-GB" smtClean="0"/>
              <a:t>11</a:t>
            </a:fld>
            <a:endParaRPr lang="en-GB"/>
          </a:p>
        </p:txBody>
      </p:sp>
    </p:spTree>
    <p:extLst>
      <p:ext uri="{BB962C8B-B14F-4D97-AF65-F5344CB8AC3E}">
        <p14:creationId xmlns:p14="http://schemas.microsoft.com/office/powerpoint/2010/main" val="122914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What you can edit: the title of the presentation line and name line</a:t>
            </a:r>
            <a:endParaRPr lang="en-GB" dirty="0"/>
          </a:p>
          <a:p>
            <a:endParaRPr lang="en-GB" dirty="0"/>
          </a:p>
          <a:p>
            <a:r>
              <a:rPr lang="en-GB" dirty="0"/>
              <a:t>Use this as a title slide for your outreach session to put on screen before you start presenting. You may want to add your company's logo.</a:t>
            </a:r>
          </a:p>
        </p:txBody>
      </p:sp>
      <p:sp>
        <p:nvSpPr>
          <p:cNvPr id="4" name="Slide Number Placeholder 3"/>
          <p:cNvSpPr>
            <a:spLocks noGrp="1"/>
          </p:cNvSpPr>
          <p:nvPr>
            <p:ph type="sldNum" sz="quarter" idx="5"/>
          </p:nvPr>
        </p:nvSpPr>
        <p:spPr/>
        <p:txBody>
          <a:bodyPr/>
          <a:lstStyle/>
          <a:p>
            <a:fld id="{F14298D4-7B7C-7241-AEAB-CBD2D0B123A8}" type="slidenum">
              <a:rPr lang="en-GB" smtClean="0"/>
              <a:t>2</a:t>
            </a:fld>
            <a:endParaRPr lang="en-GB"/>
          </a:p>
        </p:txBody>
      </p:sp>
    </p:spTree>
    <p:extLst>
      <p:ext uri="{BB962C8B-B14F-4D97-AF65-F5344CB8AC3E}">
        <p14:creationId xmlns:p14="http://schemas.microsoft.com/office/powerpoint/2010/main" val="241159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What you can edit: change the photo, name and job role, and place your company logo in the bottom right semi-circle.</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You might like to let the class know where you’ve travelled from, what your favourite thing about your job is, or perhaps a fun non-work fact about yourself.</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4298D4-7B7C-7241-AEAB-CBD2D0B123A8}" type="slidenum">
              <a:rPr lang="en-GB" smtClean="0"/>
              <a:t>3</a:t>
            </a:fld>
            <a:endParaRPr lang="en-GB"/>
          </a:p>
        </p:txBody>
      </p:sp>
    </p:spTree>
    <p:extLst>
      <p:ext uri="{BB962C8B-B14F-4D97-AF65-F5344CB8AC3E}">
        <p14:creationId xmlns:p14="http://schemas.microsoft.com/office/powerpoint/2010/main" val="86310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What you can edit: change the logos in each of the circles to match the companies or institutions you’ve worked or studied at. You can add the name of the job, and a short description of that role.</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Here, you might like to speak about the dates you were in each role, or talk about what you learnt in each of the roles. You might like to add where you were located, particularly if travel has featured in your career. If you’ve spent time outside of the food industry, include that too – it’s always helpful for students to see different career paths!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4298D4-7B7C-7241-AEAB-CBD2D0B123A8}" type="slidenum">
              <a:rPr lang="en-GB" smtClean="0"/>
              <a:t>4</a:t>
            </a:fld>
            <a:endParaRPr lang="en-GB"/>
          </a:p>
        </p:txBody>
      </p:sp>
    </p:spTree>
    <p:extLst>
      <p:ext uri="{BB962C8B-B14F-4D97-AF65-F5344CB8AC3E}">
        <p14:creationId xmlns:p14="http://schemas.microsoft.com/office/powerpoint/2010/main" val="194508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What you can edit: change the photos to show activities you regularly do as part of your current role. Place a short description under the photos.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It may be useful to expand on what each activity includes, particularly if it’s something the class may not have heard of or encountered before (such as benchmarking, analytical testing or scoping). Feel free to mention other activities which aren’t pictured, and don’t feel you have to only include ‘exciting’ parts of the job!</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14298D4-7B7C-7241-AEAB-CBD2D0B123A8}" type="slidenum">
              <a:rPr lang="en-GB" smtClean="0"/>
              <a:t>5</a:t>
            </a:fld>
            <a:endParaRPr lang="en-GB"/>
          </a:p>
        </p:txBody>
      </p:sp>
    </p:spTree>
    <p:extLst>
      <p:ext uri="{BB962C8B-B14F-4D97-AF65-F5344CB8AC3E}">
        <p14:creationId xmlns:p14="http://schemas.microsoft.com/office/powerpoint/2010/main" val="619696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This slide is not editable.</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You could start by asking the students how many people they think work in the food industry, which food companies they’ve heard of, or how much money the food industry makes each year. You could ask them what they think of the food industry, or what trends they see at the moment - something to engage students after the previous video.</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You may want to compare the size of the food industry to other statistics – for example, ½ a million people is the population of Edinburgh! £38 billion pounds is the equivalent of 12.3 billion bottles of Heinz tomato ketchup! Or, focus on the sustainability and health aspects the food industry are positively contributing to, like reducing plastic packaging, and salt, fat and sugar in foods. This is about helping students to understand the size of the industry, but also get them excited about it.</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14298D4-7B7C-7241-AEAB-CBD2D0B123A8}" type="slidenum">
              <a:rPr lang="en-GB" smtClean="0"/>
              <a:t>6</a:t>
            </a:fld>
            <a:endParaRPr lang="en-GB"/>
          </a:p>
        </p:txBody>
      </p:sp>
    </p:spTree>
    <p:extLst>
      <p:ext uri="{BB962C8B-B14F-4D97-AF65-F5344CB8AC3E}">
        <p14:creationId xmlns:p14="http://schemas.microsoft.com/office/powerpoint/2010/main" val="396292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This slide is not editable.</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This follows on from the previous slide, about getting students excited about the food and drink industry. Perhaps at the beginning of the slide, you could ask what aspects of work the students would be most excited about, or would look for in a future role. This may work best with older students. Use their answers, if possible, to link back to the food industry, which provides so many great opportunities for diverse, satisfying careers.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4298D4-7B7C-7241-AEAB-CBD2D0B123A8}" type="slidenum">
              <a:rPr lang="en-GB" smtClean="0"/>
              <a:t>7</a:t>
            </a:fld>
            <a:endParaRPr lang="en-GB"/>
          </a:p>
        </p:txBody>
      </p:sp>
    </p:spTree>
    <p:extLst>
      <p:ext uri="{BB962C8B-B14F-4D97-AF65-F5344CB8AC3E}">
        <p14:creationId xmlns:p14="http://schemas.microsoft.com/office/powerpoint/2010/main" val="2468718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slide is not editable.</a:t>
            </a:r>
            <a:r>
              <a:rPr lang="en-US" sz="1200" b="0" i="0" kern="1200" dirty="0">
                <a:solidFill>
                  <a:schemeClr val="tx1"/>
                </a:solidFill>
                <a:effectLst/>
                <a:latin typeface="+mn-lt"/>
                <a:ea typeface="+mn-ea"/>
                <a:cs typeface="+mn-cs"/>
              </a:rPr>
              <a:t>​</a:t>
            </a:r>
          </a:p>
          <a:p>
            <a:endParaRPr lang="en-GB" dirty="0"/>
          </a:p>
          <a:p>
            <a:r>
              <a:rPr lang="en-GB" dirty="0"/>
              <a:t>Continuation from previous slide</a:t>
            </a:r>
          </a:p>
        </p:txBody>
      </p:sp>
      <p:sp>
        <p:nvSpPr>
          <p:cNvPr id="4" name="Slide Number Placeholder 3"/>
          <p:cNvSpPr>
            <a:spLocks noGrp="1"/>
          </p:cNvSpPr>
          <p:nvPr>
            <p:ph type="sldNum" sz="quarter" idx="5"/>
          </p:nvPr>
        </p:nvSpPr>
        <p:spPr/>
        <p:txBody>
          <a:bodyPr/>
          <a:lstStyle/>
          <a:p>
            <a:fld id="{F14298D4-7B7C-7241-AEAB-CBD2D0B123A8}" type="slidenum">
              <a:rPr lang="en-GB" smtClean="0"/>
              <a:t>8</a:t>
            </a:fld>
            <a:endParaRPr lang="en-GB"/>
          </a:p>
        </p:txBody>
      </p:sp>
    </p:spTree>
    <p:extLst>
      <p:ext uri="{BB962C8B-B14F-4D97-AF65-F5344CB8AC3E}">
        <p14:creationId xmlns:p14="http://schemas.microsoft.com/office/powerpoint/2010/main" val="314853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What you can edit: change the image in the middle of the slide to reflect the product your business produces, or perhaps your favourite food if that’s not applicable. If possible, it’s often fun to bring in some of that product for students to look at, handle, and understand why so many people are involved in making it.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This slide is all about showing students how many people and disciplines are involved in making food – the key is that there is a role for all sorts of disciplines in the food industry, from food scientists to accountants, and technicians to marketing professionals. Before you start, perhaps you could ask students what they think is involved in making your chosen product. Then, use their ideas to explain and identify the other roles that are involved. Some may need more explaining than others, and make sure to let the students know this is not an exhaustive list, but that it gives a sense of how many teams are involved in making one product. </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F14298D4-7B7C-7241-AEAB-CBD2D0B123A8}" type="slidenum">
              <a:rPr lang="en-GB" smtClean="0"/>
              <a:t>9</a:t>
            </a:fld>
            <a:endParaRPr lang="en-GB"/>
          </a:p>
        </p:txBody>
      </p:sp>
    </p:spTree>
    <p:extLst>
      <p:ext uri="{BB962C8B-B14F-4D97-AF65-F5344CB8AC3E}">
        <p14:creationId xmlns:p14="http://schemas.microsoft.com/office/powerpoint/2010/main" val="2296795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gov.uk/government/statistics/food-statistics-pocketbook/food-statistics-in-your-pocket" TargetMode="External"/><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hyperlink" Target="https://www.fdf.org.uk/fdf/business-insights-and-economics/facts-and-stats/"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olkit introduction slide">
    <p:spTree>
      <p:nvGrpSpPr>
        <p:cNvPr id="1" name=""/>
        <p:cNvGrpSpPr/>
        <p:nvPr/>
      </p:nvGrpSpPr>
      <p:grpSpPr>
        <a:xfrm>
          <a:off x="0" y="0"/>
          <a:ext cx="0" cy="0"/>
          <a:chOff x="0" y="0"/>
          <a:chExt cx="0" cy="0"/>
        </a:xfrm>
      </p:grpSpPr>
      <p:sp>
        <p:nvSpPr>
          <p:cNvPr id="64" name="Chord 63">
            <a:extLst>
              <a:ext uri="{FF2B5EF4-FFF2-40B4-BE49-F238E27FC236}">
                <a16:creationId xmlns:a16="http://schemas.microsoft.com/office/drawing/2014/main" id="{A2CDA31B-8F88-7EA9-6648-9D6F1D58EF00}"/>
              </a:ext>
            </a:extLst>
          </p:cNvPr>
          <p:cNvSpPr/>
          <p:nvPr userDrawn="1"/>
        </p:nvSpPr>
        <p:spPr>
          <a:xfrm rot="17551701">
            <a:off x="10312423" y="-501625"/>
            <a:ext cx="1616621" cy="1616621"/>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6" name="Chord 55">
            <a:extLst>
              <a:ext uri="{FF2B5EF4-FFF2-40B4-BE49-F238E27FC236}">
                <a16:creationId xmlns:a16="http://schemas.microsoft.com/office/drawing/2014/main" id="{5C7F4A5F-4917-A744-CA9A-7DF1140EA72B}"/>
              </a:ext>
            </a:extLst>
          </p:cNvPr>
          <p:cNvSpPr/>
          <p:nvPr userDrawn="1"/>
        </p:nvSpPr>
        <p:spPr>
          <a:xfrm rot="17551701">
            <a:off x="10312423" y="-501625"/>
            <a:ext cx="1616621" cy="1616621"/>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326DFB7F-A0B1-F7CC-89B0-A1189316BF43}"/>
              </a:ext>
            </a:extLst>
          </p:cNvPr>
          <p:cNvPicPr>
            <a:picLocks noChangeAspect="1"/>
          </p:cNvPicPr>
          <p:nvPr userDrawn="1"/>
        </p:nvPicPr>
        <p:blipFill>
          <a:blip r:embed="rId2"/>
          <a:stretch>
            <a:fillRect/>
          </a:stretch>
        </p:blipFill>
        <p:spPr>
          <a:xfrm>
            <a:off x="2680246" y="81888"/>
            <a:ext cx="6832245" cy="6698160"/>
          </a:xfrm>
          <a:prstGeom prst="rect">
            <a:avLst/>
          </a:prstGeom>
        </p:spPr>
      </p:pic>
      <p:sp>
        <p:nvSpPr>
          <p:cNvPr id="3" name="Shape 544">
            <a:extLst>
              <a:ext uri="{FF2B5EF4-FFF2-40B4-BE49-F238E27FC236}">
                <a16:creationId xmlns:a16="http://schemas.microsoft.com/office/drawing/2014/main" id="{25A45EAB-6EBB-C3B1-3E26-B39784D7F2A4}"/>
              </a:ext>
            </a:extLst>
          </p:cNvPr>
          <p:cNvSpPr/>
          <p:nvPr userDrawn="1"/>
        </p:nvSpPr>
        <p:spPr>
          <a:xfrm>
            <a:off x="3745978" y="2772987"/>
            <a:ext cx="4595540" cy="1129146"/>
          </a:xfrm>
          <a:prstGeom prst="rect">
            <a:avLst/>
          </a:prstGeom>
          <a:ln w="12700">
            <a:miter lim="400000"/>
          </a:ln>
          <a:extLst>
            <a:ext uri="{C572A759-6A51-4108-AA02-DFA0A04FC94B}">
              <ma14:wrappingTextBoxFlag xmlns:ma14="http://schemas.microsoft.com/office/mac/drawingml/2011/main" xmlns="" val="1"/>
            </a:ext>
          </a:extLst>
        </p:spPr>
        <p:txBody>
          <a:bodyPr wrap="square" lIns="71433" tIns="71433" rIns="71433" bIns="71433">
            <a:spAutoFit/>
          </a:bodyPr>
          <a:lstStyle>
            <a:lvl1pPr defTabSz="914144">
              <a:defRPr sz="3200" b="1">
                <a:solidFill>
                  <a:srgbClr val="7E7F2B"/>
                </a:solidFill>
                <a:latin typeface="Arial"/>
                <a:ea typeface="Arial"/>
                <a:cs typeface="Arial"/>
                <a:sym typeface="Arial"/>
              </a:defRPr>
            </a:lvl1pPr>
          </a:lstStyle>
          <a:p>
            <a:pPr algn="ctr" defTabSz="1218828" hangingPunct="0">
              <a:defRPr/>
            </a:pPr>
            <a:r>
              <a:rPr lang="en-GB" kern="0" dirty="0">
                <a:solidFill>
                  <a:schemeClr val="bg1"/>
                </a:solidFill>
                <a:latin typeface="Century Gothic" panose="020B0502020202020204" pitchFamily="34" charset="0"/>
              </a:rPr>
              <a:t>Introductory</a:t>
            </a:r>
          </a:p>
          <a:p>
            <a:pPr algn="ctr" defTabSz="1218828" hangingPunct="0">
              <a:defRPr/>
            </a:pPr>
            <a:r>
              <a:rPr lang="en-GB" kern="0" dirty="0">
                <a:solidFill>
                  <a:schemeClr val="bg1"/>
                </a:solidFill>
                <a:latin typeface="Century Gothic" panose="020B0502020202020204" pitchFamily="34" charset="0"/>
              </a:rPr>
              <a:t>Slides</a:t>
            </a:r>
          </a:p>
        </p:txBody>
      </p:sp>
      <p:sp>
        <p:nvSpPr>
          <p:cNvPr id="4" name="Chord 3">
            <a:extLst>
              <a:ext uri="{FF2B5EF4-FFF2-40B4-BE49-F238E27FC236}">
                <a16:creationId xmlns:a16="http://schemas.microsoft.com/office/drawing/2014/main" id="{0CF2E647-486A-1E88-5B0A-AFE43056137C}"/>
              </a:ext>
            </a:extLst>
          </p:cNvPr>
          <p:cNvSpPr/>
          <p:nvPr userDrawn="1"/>
        </p:nvSpPr>
        <p:spPr>
          <a:xfrm rot="17551701">
            <a:off x="10312423" y="-501625"/>
            <a:ext cx="1616621" cy="1616621"/>
          </a:xfrm>
          <a:prstGeom prst="chord">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descr="A black and white logo with white text&#10;&#10;Description automatically generated">
            <a:extLst>
              <a:ext uri="{FF2B5EF4-FFF2-40B4-BE49-F238E27FC236}">
                <a16:creationId xmlns:a16="http://schemas.microsoft.com/office/drawing/2014/main" id="{DDE5601F-4442-48B6-B058-404FC51827D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446162" y="170443"/>
            <a:ext cx="1343469" cy="419975"/>
          </a:xfrm>
          <a:prstGeom prst="rect">
            <a:avLst/>
          </a:prstGeom>
        </p:spPr>
      </p:pic>
    </p:spTree>
    <p:extLst>
      <p:ext uri="{BB962C8B-B14F-4D97-AF65-F5344CB8AC3E}">
        <p14:creationId xmlns:p14="http://schemas.microsoft.com/office/powerpoint/2010/main" val="287260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at's involved?">
    <p:spTree>
      <p:nvGrpSpPr>
        <p:cNvPr id="1" name=""/>
        <p:cNvGrpSpPr/>
        <p:nvPr/>
      </p:nvGrpSpPr>
      <p:grpSpPr>
        <a:xfrm>
          <a:off x="0" y="0"/>
          <a:ext cx="0" cy="0"/>
          <a:chOff x="0" y="0"/>
          <a:chExt cx="0" cy="0"/>
        </a:xfrm>
      </p:grpSpPr>
      <p:sp>
        <p:nvSpPr>
          <p:cNvPr id="71" name="Teardrop 70">
            <a:extLst>
              <a:ext uri="{FF2B5EF4-FFF2-40B4-BE49-F238E27FC236}">
                <a16:creationId xmlns:a16="http://schemas.microsoft.com/office/drawing/2014/main" id="{F494DBA7-4CFD-3EC0-A23E-DEBB30CC7125}"/>
              </a:ext>
            </a:extLst>
          </p:cNvPr>
          <p:cNvSpPr/>
          <p:nvPr userDrawn="1"/>
        </p:nvSpPr>
        <p:spPr>
          <a:xfrm rot="5136987">
            <a:off x="2911094" y="1547176"/>
            <a:ext cx="1069323" cy="1361746"/>
          </a:xfrm>
          <a:prstGeom prst="teardrop">
            <a:avLst>
              <a:gd name="adj" fmla="val 132549"/>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hord 63">
            <a:extLst>
              <a:ext uri="{FF2B5EF4-FFF2-40B4-BE49-F238E27FC236}">
                <a16:creationId xmlns:a16="http://schemas.microsoft.com/office/drawing/2014/main" id="{A2CDA31B-8F88-7EA9-6648-9D6F1D58EF00}"/>
              </a:ext>
            </a:extLst>
          </p:cNvPr>
          <p:cNvSpPr/>
          <p:nvPr userDrawn="1"/>
        </p:nvSpPr>
        <p:spPr>
          <a:xfrm rot="17551701">
            <a:off x="8158815" y="680147"/>
            <a:ext cx="1616621" cy="1616621"/>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6" name="Chord 55">
            <a:extLst>
              <a:ext uri="{FF2B5EF4-FFF2-40B4-BE49-F238E27FC236}">
                <a16:creationId xmlns:a16="http://schemas.microsoft.com/office/drawing/2014/main" id="{5C7F4A5F-4917-A744-CA9A-7DF1140EA72B}"/>
              </a:ext>
            </a:extLst>
          </p:cNvPr>
          <p:cNvSpPr/>
          <p:nvPr userDrawn="1"/>
        </p:nvSpPr>
        <p:spPr>
          <a:xfrm rot="17551701">
            <a:off x="8158814" y="1367422"/>
            <a:ext cx="1616621" cy="1616621"/>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CE60600-5D8A-E5E5-0FD0-56515AC05478}"/>
              </a:ext>
            </a:extLst>
          </p:cNvPr>
          <p:cNvSpPr txBox="1">
            <a:spLocks/>
          </p:cNvSpPr>
          <p:nvPr userDrawn="1"/>
        </p:nvSpPr>
        <p:spPr bwMode="auto">
          <a:xfrm>
            <a:off x="549901" y="635971"/>
            <a:ext cx="11304048"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What’s involved?</a:t>
            </a:r>
          </a:p>
        </p:txBody>
      </p:sp>
      <p:sp>
        <p:nvSpPr>
          <p:cNvPr id="8" name="Rounded Rectangle 7">
            <a:extLst>
              <a:ext uri="{FF2B5EF4-FFF2-40B4-BE49-F238E27FC236}">
                <a16:creationId xmlns:a16="http://schemas.microsoft.com/office/drawing/2014/main" id="{07A26791-754C-96BF-F49B-1878A688C5D4}"/>
              </a:ext>
            </a:extLst>
          </p:cNvPr>
          <p:cNvSpPr/>
          <p:nvPr userDrawn="1"/>
        </p:nvSpPr>
        <p:spPr>
          <a:xfrm>
            <a:off x="8313013" y="3507030"/>
            <a:ext cx="1870839" cy="979831"/>
          </a:xfrm>
          <a:prstGeom prst="roundRect">
            <a:avLst>
              <a:gd name="adj" fmla="val 2619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9" name="Group 8">
            <a:extLst>
              <a:ext uri="{FF2B5EF4-FFF2-40B4-BE49-F238E27FC236}">
                <a16:creationId xmlns:a16="http://schemas.microsoft.com/office/drawing/2014/main" id="{DF5C9082-2441-8BBF-373F-8A752930527F}"/>
              </a:ext>
            </a:extLst>
          </p:cNvPr>
          <p:cNvGrpSpPr/>
          <p:nvPr userDrawn="1"/>
        </p:nvGrpSpPr>
        <p:grpSpPr>
          <a:xfrm>
            <a:off x="451257" y="1365192"/>
            <a:ext cx="4035316" cy="1528329"/>
            <a:chOff x="-494552" y="1636138"/>
            <a:chExt cx="3868860" cy="1507957"/>
          </a:xfrm>
        </p:grpSpPr>
        <p:grpSp>
          <p:nvGrpSpPr>
            <p:cNvPr id="10" name="Group 9">
              <a:extLst>
                <a:ext uri="{FF2B5EF4-FFF2-40B4-BE49-F238E27FC236}">
                  <a16:creationId xmlns:a16="http://schemas.microsoft.com/office/drawing/2014/main" id="{B01B72E0-1169-9220-A580-DFE6B25588EB}"/>
                </a:ext>
              </a:extLst>
            </p:cNvPr>
            <p:cNvGrpSpPr/>
            <p:nvPr userDrawn="1"/>
          </p:nvGrpSpPr>
          <p:grpSpPr>
            <a:xfrm>
              <a:off x="-169708" y="1636138"/>
              <a:ext cx="3195751" cy="1507957"/>
              <a:chOff x="-47404" y="2538002"/>
              <a:chExt cx="3195751" cy="1013613"/>
            </a:xfrm>
          </p:grpSpPr>
          <p:sp>
            <p:nvSpPr>
              <p:cNvPr id="13" name="Teardrop 12">
                <a:extLst>
                  <a:ext uri="{FF2B5EF4-FFF2-40B4-BE49-F238E27FC236}">
                    <a16:creationId xmlns:a16="http://schemas.microsoft.com/office/drawing/2014/main" id="{4FA2012F-1F5B-770A-5396-0FD3E6AA4002}"/>
                  </a:ext>
                </a:extLst>
              </p:cNvPr>
              <p:cNvSpPr/>
              <p:nvPr userDrawn="1"/>
            </p:nvSpPr>
            <p:spPr>
              <a:xfrm rot="5400000">
                <a:off x="1956150" y="2538004"/>
                <a:ext cx="914399" cy="914399"/>
              </a:xfrm>
              <a:prstGeom prst="teardrop">
                <a:avLst>
                  <a:gd name="adj" fmla="val 112880"/>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0AFA0DB0-E8C3-ACD0-E4CA-A8FFEE19BB90}"/>
                  </a:ext>
                </a:extLst>
              </p:cNvPr>
              <p:cNvSpPr/>
              <p:nvPr/>
            </p:nvSpPr>
            <p:spPr>
              <a:xfrm>
                <a:off x="-47404" y="2538002"/>
                <a:ext cx="3195751" cy="1013613"/>
              </a:xfrm>
              <a:prstGeom prst="roundRect">
                <a:avLst>
                  <a:gd name="adj" fmla="val 18902"/>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70E3C723-0A4F-7494-6E1C-5DAFBF9FA836}"/>
                </a:ext>
              </a:extLst>
            </p:cNvPr>
            <p:cNvSpPr txBox="1"/>
            <p:nvPr/>
          </p:nvSpPr>
          <p:spPr>
            <a:xfrm>
              <a:off x="-494552" y="1656721"/>
              <a:ext cx="3868860" cy="407508"/>
            </a:xfrm>
            <a:custGeom>
              <a:avLst/>
              <a:gdLst>
                <a:gd name="connsiteX0" fmla="*/ 0 w 3286511"/>
                <a:gd name="connsiteY0" fmla="*/ 0 h 1062067"/>
                <a:gd name="connsiteX1" fmla="*/ 3286511 w 3286511"/>
                <a:gd name="connsiteY1" fmla="*/ 0 h 1062067"/>
                <a:gd name="connsiteX2" fmla="*/ 3286511 w 3286511"/>
                <a:gd name="connsiteY2" fmla="*/ 1062067 h 1062067"/>
                <a:gd name="connsiteX3" fmla="*/ 0 w 3286511"/>
                <a:gd name="connsiteY3" fmla="*/ 1062067 h 1062067"/>
                <a:gd name="connsiteX4" fmla="*/ 0 w 3286511"/>
                <a:gd name="connsiteY4" fmla="*/ 0 h 1062067"/>
                <a:gd name="connsiteX0" fmla="*/ 0 w 3299211"/>
                <a:gd name="connsiteY0" fmla="*/ 0 h 1392267"/>
                <a:gd name="connsiteX1" fmla="*/ 3286511 w 3299211"/>
                <a:gd name="connsiteY1" fmla="*/ 0 h 1392267"/>
                <a:gd name="connsiteX2" fmla="*/ 3299211 w 3299211"/>
                <a:gd name="connsiteY2" fmla="*/ 1392267 h 1392267"/>
                <a:gd name="connsiteX3" fmla="*/ 0 w 3299211"/>
                <a:gd name="connsiteY3" fmla="*/ 1062067 h 1392267"/>
                <a:gd name="connsiteX4" fmla="*/ 0 w 3299211"/>
                <a:gd name="connsiteY4" fmla="*/ 0 h 1392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211" h="1392267">
                  <a:moveTo>
                    <a:pt x="0" y="0"/>
                  </a:moveTo>
                  <a:lnTo>
                    <a:pt x="3286511" y="0"/>
                  </a:lnTo>
                  <a:lnTo>
                    <a:pt x="3299211" y="1392267"/>
                  </a:lnTo>
                  <a:lnTo>
                    <a:pt x="0" y="1062067"/>
                  </a:lnTo>
                  <a:lnTo>
                    <a:pt x="0" y="0"/>
                  </a:lnTo>
                  <a:close/>
                </a:path>
              </a:pathLst>
            </a:custGeom>
            <a:noFill/>
          </p:spPr>
          <p:txBody>
            <a:bodyPr wrap="square" lIns="91440" tIns="45720" rIns="91440" bIns="45720" rtlCol="0" anchor="t">
              <a:spAutoFit/>
            </a:bodyPr>
            <a:lstStyle/>
            <a:p>
              <a:pPr algn="ctr"/>
              <a:r>
                <a:rPr lang="en-GB" sz="2000" b="1" dirty="0">
                  <a:solidFill>
                    <a:schemeClr val="bg1"/>
                  </a:solidFill>
                  <a:latin typeface="Century Gothic"/>
                </a:rPr>
                <a:t>Product Development</a:t>
              </a:r>
              <a:endParaRPr lang="en-GB" sz="2000" b="1" dirty="0">
                <a:solidFill>
                  <a:schemeClr val="bg1"/>
                </a:solidFill>
                <a:latin typeface="Century Gothic" panose="020B0502020202020204" pitchFamily="34" charset="0"/>
              </a:endParaRPr>
            </a:p>
          </p:txBody>
        </p:sp>
        <p:sp>
          <p:nvSpPr>
            <p:cNvPr id="12" name="Rounded Rectangle 11">
              <a:extLst>
                <a:ext uri="{FF2B5EF4-FFF2-40B4-BE49-F238E27FC236}">
                  <a16:creationId xmlns:a16="http://schemas.microsoft.com/office/drawing/2014/main" id="{F4FBC68C-9DC2-3C52-3678-292A26A9DD80}"/>
                </a:ext>
              </a:extLst>
            </p:cNvPr>
            <p:cNvSpPr/>
            <p:nvPr/>
          </p:nvSpPr>
          <p:spPr>
            <a:xfrm>
              <a:off x="-45519" y="2098756"/>
              <a:ext cx="2926965" cy="892386"/>
            </a:xfrm>
            <a:prstGeom prst="roundRect">
              <a:avLst>
                <a:gd name="adj" fmla="val 2619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Century Gothic"/>
                </a:rPr>
                <a:t> Research and creating initial recipe and packaging concept</a:t>
              </a:r>
            </a:p>
          </p:txBody>
        </p:sp>
      </p:grpSp>
      <p:grpSp>
        <p:nvGrpSpPr>
          <p:cNvPr id="58" name="Group 57">
            <a:extLst>
              <a:ext uri="{FF2B5EF4-FFF2-40B4-BE49-F238E27FC236}">
                <a16:creationId xmlns:a16="http://schemas.microsoft.com/office/drawing/2014/main" id="{25A6402B-DBBD-8F3B-1BD4-F3DD5700B70C}"/>
              </a:ext>
            </a:extLst>
          </p:cNvPr>
          <p:cNvGrpSpPr/>
          <p:nvPr userDrawn="1"/>
        </p:nvGrpSpPr>
        <p:grpSpPr>
          <a:xfrm>
            <a:off x="6179181" y="4946338"/>
            <a:ext cx="3844269" cy="1488072"/>
            <a:chOff x="4174900" y="4790634"/>
            <a:chExt cx="3844269" cy="1488072"/>
          </a:xfrm>
        </p:grpSpPr>
        <p:sp>
          <p:nvSpPr>
            <p:cNvPr id="19" name="Teardrop 18">
              <a:extLst>
                <a:ext uri="{FF2B5EF4-FFF2-40B4-BE49-F238E27FC236}">
                  <a16:creationId xmlns:a16="http://schemas.microsoft.com/office/drawing/2014/main" id="{F507F0BE-C12D-799B-FCF5-3F94F7859F81}"/>
                </a:ext>
              </a:extLst>
            </p:cNvPr>
            <p:cNvSpPr/>
            <p:nvPr/>
          </p:nvSpPr>
          <p:spPr>
            <a:xfrm rot="7079887" flipH="1" flipV="1">
              <a:off x="4446044" y="4855733"/>
              <a:ext cx="1076643" cy="946445"/>
            </a:xfrm>
            <a:prstGeom prst="teardrop">
              <a:avLst>
                <a:gd name="adj" fmla="val 122450"/>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7E1EBF1D-B605-EDD4-14CB-7B638A3D391E}"/>
                </a:ext>
              </a:extLst>
            </p:cNvPr>
            <p:cNvSpPr/>
            <p:nvPr/>
          </p:nvSpPr>
          <p:spPr>
            <a:xfrm flipH="1">
              <a:off x="4174900" y="4885902"/>
              <a:ext cx="3842200" cy="1392804"/>
            </a:xfrm>
            <a:prstGeom prst="roundRect">
              <a:avLst>
                <a:gd name="adj" fmla="val 18902"/>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0E4D30D-9C23-89A9-26C1-60AFCB05796A}"/>
                </a:ext>
              </a:extLst>
            </p:cNvPr>
            <p:cNvSpPr txBox="1"/>
            <p:nvPr/>
          </p:nvSpPr>
          <p:spPr>
            <a:xfrm flipH="1">
              <a:off x="4176969" y="4940033"/>
              <a:ext cx="3842200" cy="400110"/>
            </a:xfrm>
            <a:custGeom>
              <a:avLst/>
              <a:gdLst>
                <a:gd name="connsiteX0" fmla="*/ 0 w 3286511"/>
                <a:gd name="connsiteY0" fmla="*/ 0 h 1062067"/>
                <a:gd name="connsiteX1" fmla="*/ 3286511 w 3286511"/>
                <a:gd name="connsiteY1" fmla="*/ 0 h 1062067"/>
                <a:gd name="connsiteX2" fmla="*/ 3286511 w 3286511"/>
                <a:gd name="connsiteY2" fmla="*/ 1062067 h 1062067"/>
                <a:gd name="connsiteX3" fmla="*/ 0 w 3286511"/>
                <a:gd name="connsiteY3" fmla="*/ 1062067 h 1062067"/>
                <a:gd name="connsiteX4" fmla="*/ 0 w 3286511"/>
                <a:gd name="connsiteY4" fmla="*/ 0 h 1062067"/>
                <a:gd name="connsiteX0" fmla="*/ 0 w 3299211"/>
                <a:gd name="connsiteY0" fmla="*/ 0 h 1392267"/>
                <a:gd name="connsiteX1" fmla="*/ 3286511 w 3299211"/>
                <a:gd name="connsiteY1" fmla="*/ 0 h 1392267"/>
                <a:gd name="connsiteX2" fmla="*/ 3299211 w 3299211"/>
                <a:gd name="connsiteY2" fmla="*/ 1392267 h 1392267"/>
                <a:gd name="connsiteX3" fmla="*/ 0 w 3299211"/>
                <a:gd name="connsiteY3" fmla="*/ 1062067 h 1392267"/>
                <a:gd name="connsiteX4" fmla="*/ 0 w 3299211"/>
                <a:gd name="connsiteY4" fmla="*/ 0 h 1392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211" h="1392267">
                  <a:moveTo>
                    <a:pt x="0" y="0"/>
                  </a:moveTo>
                  <a:lnTo>
                    <a:pt x="3286511" y="0"/>
                  </a:lnTo>
                  <a:lnTo>
                    <a:pt x="3299211" y="1392267"/>
                  </a:lnTo>
                  <a:lnTo>
                    <a:pt x="0" y="1062067"/>
                  </a:lnTo>
                  <a:lnTo>
                    <a:pt x="0" y="0"/>
                  </a:lnTo>
                  <a:close/>
                </a:path>
              </a:pathLst>
            </a:custGeom>
            <a:noFill/>
          </p:spPr>
          <p:txBody>
            <a:bodyPr wrap="square" lIns="91440" tIns="45720" rIns="91440" bIns="45720" rtlCol="0" anchor="t">
              <a:spAutoFit/>
            </a:bodyPr>
            <a:lstStyle/>
            <a:p>
              <a:pPr algn="ctr"/>
              <a:r>
                <a:rPr lang="en-GB" sz="2000" b="1" dirty="0">
                  <a:solidFill>
                    <a:schemeClr val="bg1"/>
                  </a:solidFill>
                  <a:latin typeface="Century Gothic"/>
                </a:rPr>
                <a:t>Technical, law and hygiene</a:t>
              </a:r>
              <a:endParaRPr lang="en-GB" sz="2000" b="1" dirty="0">
                <a:solidFill>
                  <a:schemeClr val="bg1"/>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2559788B-CAE9-DB2B-E618-92B5FAC20C82}"/>
                </a:ext>
              </a:extLst>
            </p:cNvPr>
            <p:cNvSpPr/>
            <p:nvPr/>
          </p:nvSpPr>
          <p:spPr>
            <a:xfrm flipH="1">
              <a:off x="4348836" y="5383754"/>
              <a:ext cx="3502662" cy="730273"/>
            </a:xfrm>
            <a:prstGeom prst="roundRect">
              <a:avLst>
                <a:gd name="adj" fmla="val 2619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Make sure that the product is safe, legal and consistent</a:t>
              </a:r>
            </a:p>
          </p:txBody>
        </p:sp>
      </p:grpSp>
      <p:grpSp>
        <p:nvGrpSpPr>
          <p:cNvPr id="27" name="Group 26">
            <a:extLst>
              <a:ext uri="{FF2B5EF4-FFF2-40B4-BE49-F238E27FC236}">
                <a16:creationId xmlns:a16="http://schemas.microsoft.com/office/drawing/2014/main" id="{179DAFEA-04C0-9917-2FC6-CFE45D641406}"/>
              </a:ext>
            </a:extLst>
          </p:cNvPr>
          <p:cNvGrpSpPr/>
          <p:nvPr/>
        </p:nvGrpSpPr>
        <p:grpSpPr>
          <a:xfrm flipH="1">
            <a:off x="8275922" y="3263209"/>
            <a:ext cx="3766814" cy="1396210"/>
            <a:chOff x="-411995" y="1601009"/>
            <a:chExt cx="3299211" cy="1812503"/>
          </a:xfrm>
        </p:grpSpPr>
        <p:grpSp>
          <p:nvGrpSpPr>
            <p:cNvPr id="28" name="Group 27">
              <a:extLst>
                <a:ext uri="{FF2B5EF4-FFF2-40B4-BE49-F238E27FC236}">
                  <a16:creationId xmlns:a16="http://schemas.microsoft.com/office/drawing/2014/main" id="{C5A072CF-8C1C-CA7D-6AB5-D8427CDAB60A}"/>
                </a:ext>
              </a:extLst>
            </p:cNvPr>
            <p:cNvGrpSpPr/>
            <p:nvPr/>
          </p:nvGrpSpPr>
          <p:grpSpPr>
            <a:xfrm>
              <a:off x="-169707" y="1601009"/>
              <a:ext cx="2908851" cy="1812503"/>
              <a:chOff x="-47403" y="2514391"/>
              <a:chExt cx="2908851" cy="1218323"/>
            </a:xfrm>
          </p:grpSpPr>
          <p:sp>
            <p:nvSpPr>
              <p:cNvPr id="31" name="Teardrop 30">
                <a:extLst>
                  <a:ext uri="{FF2B5EF4-FFF2-40B4-BE49-F238E27FC236}">
                    <a16:creationId xmlns:a16="http://schemas.microsoft.com/office/drawing/2014/main" id="{4CA009FD-52A6-E625-7EE5-91D1876F2371}"/>
                  </a:ext>
                </a:extLst>
              </p:cNvPr>
              <p:cNvSpPr/>
              <p:nvPr/>
            </p:nvSpPr>
            <p:spPr>
              <a:xfrm rot="18367150" flipV="1">
                <a:off x="1821638" y="2680478"/>
                <a:ext cx="933083" cy="963243"/>
              </a:xfrm>
              <a:prstGeom prst="teardrop">
                <a:avLst>
                  <a:gd name="adj" fmla="val 132549"/>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76052201-F759-0A97-9827-77A7A7CA2CDF}"/>
                  </a:ext>
                </a:extLst>
              </p:cNvPr>
              <p:cNvSpPr/>
              <p:nvPr/>
            </p:nvSpPr>
            <p:spPr>
              <a:xfrm>
                <a:off x="-47403" y="2514391"/>
                <a:ext cx="2908851" cy="1218323"/>
              </a:xfrm>
              <a:prstGeom prst="roundRect">
                <a:avLst>
                  <a:gd name="adj" fmla="val 18902"/>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TextBox 28">
              <a:extLst>
                <a:ext uri="{FF2B5EF4-FFF2-40B4-BE49-F238E27FC236}">
                  <a16:creationId xmlns:a16="http://schemas.microsoft.com/office/drawing/2014/main" id="{7413B6FF-EEA6-4311-2D64-B40FB12634B6}"/>
                </a:ext>
              </a:extLst>
            </p:cNvPr>
            <p:cNvSpPr txBox="1"/>
            <p:nvPr/>
          </p:nvSpPr>
          <p:spPr>
            <a:xfrm>
              <a:off x="-411995" y="1679615"/>
              <a:ext cx="3299211" cy="519406"/>
            </a:xfrm>
            <a:custGeom>
              <a:avLst/>
              <a:gdLst>
                <a:gd name="connsiteX0" fmla="*/ 0 w 3286511"/>
                <a:gd name="connsiteY0" fmla="*/ 0 h 1062067"/>
                <a:gd name="connsiteX1" fmla="*/ 3286511 w 3286511"/>
                <a:gd name="connsiteY1" fmla="*/ 0 h 1062067"/>
                <a:gd name="connsiteX2" fmla="*/ 3286511 w 3286511"/>
                <a:gd name="connsiteY2" fmla="*/ 1062067 h 1062067"/>
                <a:gd name="connsiteX3" fmla="*/ 0 w 3286511"/>
                <a:gd name="connsiteY3" fmla="*/ 1062067 h 1062067"/>
                <a:gd name="connsiteX4" fmla="*/ 0 w 3286511"/>
                <a:gd name="connsiteY4" fmla="*/ 0 h 1062067"/>
                <a:gd name="connsiteX0" fmla="*/ 0 w 3299211"/>
                <a:gd name="connsiteY0" fmla="*/ 0 h 1392267"/>
                <a:gd name="connsiteX1" fmla="*/ 3286511 w 3299211"/>
                <a:gd name="connsiteY1" fmla="*/ 0 h 1392267"/>
                <a:gd name="connsiteX2" fmla="*/ 3299211 w 3299211"/>
                <a:gd name="connsiteY2" fmla="*/ 1392267 h 1392267"/>
                <a:gd name="connsiteX3" fmla="*/ 0 w 3299211"/>
                <a:gd name="connsiteY3" fmla="*/ 1062067 h 1392267"/>
                <a:gd name="connsiteX4" fmla="*/ 0 w 3299211"/>
                <a:gd name="connsiteY4" fmla="*/ 0 h 1392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211" h="1392267">
                  <a:moveTo>
                    <a:pt x="0" y="0"/>
                  </a:moveTo>
                  <a:lnTo>
                    <a:pt x="3286511" y="0"/>
                  </a:lnTo>
                  <a:lnTo>
                    <a:pt x="3299211" y="1392267"/>
                  </a:lnTo>
                  <a:lnTo>
                    <a:pt x="0" y="1062067"/>
                  </a:lnTo>
                  <a:lnTo>
                    <a:pt x="0" y="0"/>
                  </a:lnTo>
                  <a:close/>
                </a:path>
              </a:pathLst>
            </a:custGeom>
            <a:noFill/>
          </p:spPr>
          <p:txBody>
            <a:bodyPr wrap="square" rtlCol="0">
              <a:spAutoFit/>
            </a:bodyPr>
            <a:lstStyle/>
            <a:p>
              <a:pPr algn="ctr"/>
              <a:r>
                <a:rPr lang="en-GB" sz="2000" b="1" dirty="0">
                  <a:solidFill>
                    <a:schemeClr val="bg1"/>
                  </a:solidFill>
                  <a:latin typeface="Century Gothic" panose="020B0502020202020204" pitchFamily="34" charset="0"/>
                </a:rPr>
                <a:t>Logistics</a:t>
              </a:r>
            </a:p>
          </p:txBody>
        </p:sp>
        <p:sp>
          <p:nvSpPr>
            <p:cNvPr id="30" name="Rounded Rectangle 29">
              <a:extLst>
                <a:ext uri="{FF2B5EF4-FFF2-40B4-BE49-F238E27FC236}">
                  <a16:creationId xmlns:a16="http://schemas.microsoft.com/office/drawing/2014/main" id="{EBA18BEA-D4C3-3242-77D8-43A56A90C91B}"/>
                </a:ext>
              </a:extLst>
            </p:cNvPr>
            <p:cNvSpPr/>
            <p:nvPr/>
          </p:nvSpPr>
          <p:spPr>
            <a:xfrm>
              <a:off x="-46157" y="2266615"/>
              <a:ext cx="2642621" cy="942491"/>
            </a:xfrm>
            <a:prstGeom prst="roundRect">
              <a:avLst>
                <a:gd name="adj" fmla="val 2619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Moving products from the factory to the shops</a:t>
              </a:r>
            </a:p>
          </p:txBody>
        </p:sp>
      </p:grpSp>
      <p:sp>
        <p:nvSpPr>
          <p:cNvPr id="38" name="Teardrop 37">
            <a:extLst>
              <a:ext uri="{FF2B5EF4-FFF2-40B4-BE49-F238E27FC236}">
                <a16:creationId xmlns:a16="http://schemas.microsoft.com/office/drawing/2014/main" id="{418101AD-6ACA-B7B7-1B09-5D2E31631098}"/>
              </a:ext>
            </a:extLst>
          </p:cNvPr>
          <p:cNvSpPr/>
          <p:nvPr/>
        </p:nvSpPr>
        <p:spPr>
          <a:xfrm rot="13387156" flipH="1">
            <a:off x="5607076" y="778079"/>
            <a:ext cx="1069324" cy="1205461"/>
          </a:xfrm>
          <a:prstGeom prst="teardrop">
            <a:avLst>
              <a:gd name="adj" fmla="val 132549"/>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B2A07B09-39B6-530E-5BDE-206A7B3C2BC1}"/>
              </a:ext>
            </a:extLst>
          </p:cNvPr>
          <p:cNvSpPr/>
          <p:nvPr/>
        </p:nvSpPr>
        <p:spPr>
          <a:xfrm flipH="1">
            <a:off x="4645269" y="679421"/>
            <a:ext cx="2901463" cy="1392804"/>
          </a:xfrm>
          <a:prstGeom prst="roundRect">
            <a:avLst>
              <a:gd name="adj" fmla="val 18902"/>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BF0DFFE2-8280-1855-EC1A-DFE75F19C452}"/>
              </a:ext>
            </a:extLst>
          </p:cNvPr>
          <p:cNvSpPr txBox="1"/>
          <p:nvPr/>
        </p:nvSpPr>
        <p:spPr>
          <a:xfrm flipH="1">
            <a:off x="4212593" y="717052"/>
            <a:ext cx="3766815" cy="400110"/>
          </a:xfrm>
          <a:custGeom>
            <a:avLst/>
            <a:gdLst>
              <a:gd name="connsiteX0" fmla="*/ 0 w 3286511"/>
              <a:gd name="connsiteY0" fmla="*/ 0 h 1062067"/>
              <a:gd name="connsiteX1" fmla="*/ 3286511 w 3286511"/>
              <a:gd name="connsiteY1" fmla="*/ 0 h 1062067"/>
              <a:gd name="connsiteX2" fmla="*/ 3286511 w 3286511"/>
              <a:gd name="connsiteY2" fmla="*/ 1062067 h 1062067"/>
              <a:gd name="connsiteX3" fmla="*/ 0 w 3286511"/>
              <a:gd name="connsiteY3" fmla="*/ 1062067 h 1062067"/>
              <a:gd name="connsiteX4" fmla="*/ 0 w 3286511"/>
              <a:gd name="connsiteY4" fmla="*/ 0 h 1062067"/>
              <a:gd name="connsiteX0" fmla="*/ 0 w 3299211"/>
              <a:gd name="connsiteY0" fmla="*/ 0 h 1392267"/>
              <a:gd name="connsiteX1" fmla="*/ 3286511 w 3299211"/>
              <a:gd name="connsiteY1" fmla="*/ 0 h 1392267"/>
              <a:gd name="connsiteX2" fmla="*/ 3299211 w 3299211"/>
              <a:gd name="connsiteY2" fmla="*/ 1392267 h 1392267"/>
              <a:gd name="connsiteX3" fmla="*/ 0 w 3299211"/>
              <a:gd name="connsiteY3" fmla="*/ 1062067 h 1392267"/>
              <a:gd name="connsiteX4" fmla="*/ 0 w 3299211"/>
              <a:gd name="connsiteY4" fmla="*/ 0 h 1392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211" h="1392267">
                <a:moveTo>
                  <a:pt x="0" y="0"/>
                </a:moveTo>
                <a:lnTo>
                  <a:pt x="3286511" y="0"/>
                </a:lnTo>
                <a:lnTo>
                  <a:pt x="3299211" y="1392267"/>
                </a:lnTo>
                <a:lnTo>
                  <a:pt x="0" y="1062067"/>
                </a:lnTo>
                <a:lnTo>
                  <a:pt x="0" y="0"/>
                </a:lnTo>
                <a:close/>
              </a:path>
            </a:pathLst>
          </a:custGeom>
          <a:noFill/>
        </p:spPr>
        <p:txBody>
          <a:bodyPr wrap="square" rtlCol="0">
            <a:spAutoFit/>
          </a:bodyPr>
          <a:lstStyle/>
          <a:p>
            <a:pPr algn="ctr"/>
            <a:r>
              <a:rPr lang="en-GB" sz="2000" b="1" dirty="0">
                <a:solidFill>
                  <a:schemeClr val="bg1"/>
                </a:solidFill>
                <a:latin typeface="Century Gothic" panose="020B0502020202020204" pitchFamily="34" charset="0"/>
              </a:rPr>
              <a:t>Processing</a:t>
            </a:r>
          </a:p>
        </p:txBody>
      </p:sp>
      <p:sp>
        <p:nvSpPr>
          <p:cNvPr id="37" name="Rounded Rectangle 36">
            <a:extLst>
              <a:ext uri="{FF2B5EF4-FFF2-40B4-BE49-F238E27FC236}">
                <a16:creationId xmlns:a16="http://schemas.microsoft.com/office/drawing/2014/main" id="{65691435-AD43-877C-2AC4-4AFAC9452926}"/>
              </a:ext>
            </a:extLst>
          </p:cNvPr>
          <p:cNvSpPr/>
          <p:nvPr/>
        </p:nvSpPr>
        <p:spPr>
          <a:xfrm flipH="1">
            <a:off x="4807130" y="1165732"/>
            <a:ext cx="2577741" cy="741813"/>
          </a:xfrm>
          <a:prstGeom prst="roundRect">
            <a:avLst>
              <a:gd name="adj" fmla="val 2619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Make the product to the right recipe</a:t>
            </a:r>
          </a:p>
        </p:txBody>
      </p:sp>
      <p:sp>
        <p:nvSpPr>
          <p:cNvPr id="50" name="Teardrop 49">
            <a:extLst>
              <a:ext uri="{FF2B5EF4-FFF2-40B4-BE49-F238E27FC236}">
                <a16:creationId xmlns:a16="http://schemas.microsoft.com/office/drawing/2014/main" id="{DF9FDA4A-05FD-E16C-CCAB-87C842BCD169}"/>
              </a:ext>
            </a:extLst>
          </p:cNvPr>
          <p:cNvSpPr/>
          <p:nvPr/>
        </p:nvSpPr>
        <p:spPr>
          <a:xfrm rot="16463013" flipH="1">
            <a:off x="8211537" y="1495444"/>
            <a:ext cx="1069323" cy="1361746"/>
          </a:xfrm>
          <a:prstGeom prst="teardrop">
            <a:avLst>
              <a:gd name="adj" fmla="val 132549"/>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62932749-E9E9-A7FA-CE06-AE221CFBC86F}"/>
              </a:ext>
            </a:extLst>
          </p:cNvPr>
          <p:cNvGrpSpPr/>
          <p:nvPr userDrawn="1"/>
        </p:nvGrpSpPr>
        <p:grpSpPr>
          <a:xfrm>
            <a:off x="1993925" y="4994251"/>
            <a:ext cx="3844269" cy="1424704"/>
            <a:chOff x="4174900" y="4854002"/>
            <a:chExt cx="3844269" cy="1424704"/>
          </a:xfrm>
        </p:grpSpPr>
        <p:sp>
          <p:nvSpPr>
            <p:cNvPr id="60" name="Teardrop 59">
              <a:extLst>
                <a:ext uri="{FF2B5EF4-FFF2-40B4-BE49-F238E27FC236}">
                  <a16:creationId xmlns:a16="http://schemas.microsoft.com/office/drawing/2014/main" id="{36E2B400-9D0B-E11E-BEC4-DB9D0F4BACDD}"/>
                </a:ext>
              </a:extLst>
            </p:cNvPr>
            <p:cNvSpPr/>
            <p:nvPr/>
          </p:nvSpPr>
          <p:spPr>
            <a:xfrm rot="8977709" flipH="1" flipV="1">
              <a:off x="6693291" y="4854002"/>
              <a:ext cx="1076643" cy="946445"/>
            </a:xfrm>
            <a:prstGeom prst="teardrop">
              <a:avLst>
                <a:gd name="adj" fmla="val 122450"/>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4F85C756-36CA-9259-BC88-02198E90C650}"/>
                </a:ext>
              </a:extLst>
            </p:cNvPr>
            <p:cNvSpPr/>
            <p:nvPr/>
          </p:nvSpPr>
          <p:spPr>
            <a:xfrm flipH="1">
              <a:off x="4174900" y="4885902"/>
              <a:ext cx="3842200" cy="1392804"/>
            </a:xfrm>
            <a:prstGeom prst="roundRect">
              <a:avLst>
                <a:gd name="adj" fmla="val 18902"/>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CC0DDD41-2937-5A90-D3FB-EE740934E5AE}"/>
                </a:ext>
              </a:extLst>
            </p:cNvPr>
            <p:cNvSpPr txBox="1"/>
            <p:nvPr/>
          </p:nvSpPr>
          <p:spPr>
            <a:xfrm flipH="1">
              <a:off x="4176969" y="4940033"/>
              <a:ext cx="3842200" cy="400110"/>
            </a:xfrm>
            <a:custGeom>
              <a:avLst/>
              <a:gdLst>
                <a:gd name="connsiteX0" fmla="*/ 0 w 3286511"/>
                <a:gd name="connsiteY0" fmla="*/ 0 h 1062067"/>
                <a:gd name="connsiteX1" fmla="*/ 3286511 w 3286511"/>
                <a:gd name="connsiteY1" fmla="*/ 0 h 1062067"/>
                <a:gd name="connsiteX2" fmla="*/ 3286511 w 3286511"/>
                <a:gd name="connsiteY2" fmla="*/ 1062067 h 1062067"/>
                <a:gd name="connsiteX3" fmla="*/ 0 w 3286511"/>
                <a:gd name="connsiteY3" fmla="*/ 1062067 h 1062067"/>
                <a:gd name="connsiteX4" fmla="*/ 0 w 3286511"/>
                <a:gd name="connsiteY4" fmla="*/ 0 h 1062067"/>
                <a:gd name="connsiteX0" fmla="*/ 0 w 3299211"/>
                <a:gd name="connsiteY0" fmla="*/ 0 h 1392267"/>
                <a:gd name="connsiteX1" fmla="*/ 3286511 w 3299211"/>
                <a:gd name="connsiteY1" fmla="*/ 0 h 1392267"/>
                <a:gd name="connsiteX2" fmla="*/ 3299211 w 3299211"/>
                <a:gd name="connsiteY2" fmla="*/ 1392267 h 1392267"/>
                <a:gd name="connsiteX3" fmla="*/ 0 w 3299211"/>
                <a:gd name="connsiteY3" fmla="*/ 1062067 h 1392267"/>
                <a:gd name="connsiteX4" fmla="*/ 0 w 3299211"/>
                <a:gd name="connsiteY4" fmla="*/ 0 h 1392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211" h="1392267">
                  <a:moveTo>
                    <a:pt x="0" y="0"/>
                  </a:moveTo>
                  <a:lnTo>
                    <a:pt x="3286511" y="0"/>
                  </a:lnTo>
                  <a:lnTo>
                    <a:pt x="3299211" y="1392267"/>
                  </a:lnTo>
                  <a:lnTo>
                    <a:pt x="0" y="1062067"/>
                  </a:lnTo>
                  <a:lnTo>
                    <a:pt x="0" y="0"/>
                  </a:lnTo>
                  <a:close/>
                </a:path>
              </a:pathLst>
            </a:custGeom>
            <a:noFill/>
          </p:spPr>
          <p:txBody>
            <a:bodyPr wrap="square" lIns="91440" tIns="45720" rIns="91440" bIns="45720" rtlCol="0" anchor="t">
              <a:spAutoFit/>
            </a:bodyPr>
            <a:lstStyle/>
            <a:p>
              <a:pPr algn="ctr"/>
              <a:r>
                <a:rPr lang="en-GB" sz="2000" b="1" dirty="0">
                  <a:solidFill>
                    <a:schemeClr val="bg1"/>
                  </a:solidFill>
                  <a:latin typeface="Century Gothic"/>
                </a:rPr>
                <a:t>Buying</a:t>
              </a:r>
              <a:endParaRPr lang="en-GB" sz="2000" b="1" dirty="0">
                <a:solidFill>
                  <a:schemeClr val="bg1"/>
                </a:solidFill>
                <a:latin typeface="Century Gothic" panose="020B0502020202020204" pitchFamily="34" charset="0"/>
              </a:endParaRPr>
            </a:p>
          </p:txBody>
        </p:sp>
        <p:sp>
          <p:nvSpPr>
            <p:cNvPr id="63" name="Rounded Rectangle 62">
              <a:extLst>
                <a:ext uri="{FF2B5EF4-FFF2-40B4-BE49-F238E27FC236}">
                  <a16:creationId xmlns:a16="http://schemas.microsoft.com/office/drawing/2014/main" id="{5E82F6C1-4236-CA46-BABB-E6AC07E2AE9D}"/>
                </a:ext>
              </a:extLst>
            </p:cNvPr>
            <p:cNvSpPr/>
            <p:nvPr/>
          </p:nvSpPr>
          <p:spPr>
            <a:xfrm flipH="1">
              <a:off x="4348836" y="5383754"/>
              <a:ext cx="3502662" cy="730273"/>
            </a:xfrm>
            <a:prstGeom prst="roundRect">
              <a:avLst>
                <a:gd name="adj" fmla="val 2619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panose="020B0502020202020204" pitchFamily="34" charset="0"/>
                </a:rPr>
                <a:t>Source and purchase the ingredients and packaging</a:t>
              </a:r>
            </a:p>
          </p:txBody>
        </p:sp>
      </p:grpSp>
      <p:grpSp>
        <p:nvGrpSpPr>
          <p:cNvPr id="65" name="Group 64">
            <a:extLst>
              <a:ext uri="{FF2B5EF4-FFF2-40B4-BE49-F238E27FC236}">
                <a16:creationId xmlns:a16="http://schemas.microsoft.com/office/drawing/2014/main" id="{E28BB9A3-A4E2-8D5C-6AEF-B1C2C4FC81EF}"/>
              </a:ext>
            </a:extLst>
          </p:cNvPr>
          <p:cNvGrpSpPr/>
          <p:nvPr userDrawn="1"/>
        </p:nvGrpSpPr>
        <p:grpSpPr>
          <a:xfrm>
            <a:off x="7721506" y="1359684"/>
            <a:ext cx="4035316" cy="1528329"/>
            <a:chOff x="-494552" y="1636138"/>
            <a:chExt cx="3868860" cy="1507957"/>
          </a:xfrm>
        </p:grpSpPr>
        <p:grpSp>
          <p:nvGrpSpPr>
            <p:cNvPr id="66" name="Group 65">
              <a:extLst>
                <a:ext uri="{FF2B5EF4-FFF2-40B4-BE49-F238E27FC236}">
                  <a16:creationId xmlns:a16="http://schemas.microsoft.com/office/drawing/2014/main" id="{DBD956FF-C76B-8301-9930-98428E82C968}"/>
                </a:ext>
              </a:extLst>
            </p:cNvPr>
            <p:cNvGrpSpPr/>
            <p:nvPr userDrawn="1"/>
          </p:nvGrpSpPr>
          <p:grpSpPr>
            <a:xfrm>
              <a:off x="-169708" y="1636138"/>
              <a:ext cx="3195751" cy="1507957"/>
              <a:chOff x="-47404" y="2538002"/>
              <a:chExt cx="3195751" cy="1013613"/>
            </a:xfrm>
          </p:grpSpPr>
          <p:sp>
            <p:nvSpPr>
              <p:cNvPr id="69" name="Teardrop 68">
                <a:extLst>
                  <a:ext uri="{FF2B5EF4-FFF2-40B4-BE49-F238E27FC236}">
                    <a16:creationId xmlns:a16="http://schemas.microsoft.com/office/drawing/2014/main" id="{763F7E9A-C667-B579-9DB6-716F1E8FF2F8}"/>
                  </a:ext>
                </a:extLst>
              </p:cNvPr>
              <p:cNvSpPr/>
              <p:nvPr userDrawn="1"/>
            </p:nvSpPr>
            <p:spPr>
              <a:xfrm rot="5400000">
                <a:off x="1956150" y="2538004"/>
                <a:ext cx="914399" cy="914399"/>
              </a:xfrm>
              <a:prstGeom prst="teardrop">
                <a:avLst>
                  <a:gd name="adj" fmla="val 112880"/>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9">
                <a:extLst>
                  <a:ext uri="{FF2B5EF4-FFF2-40B4-BE49-F238E27FC236}">
                    <a16:creationId xmlns:a16="http://schemas.microsoft.com/office/drawing/2014/main" id="{D80F7128-6655-5A79-90E2-0EF38748A552}"/>
                  </a:ext>
                </a:extLst>
              </p:cNvPr>
              <p:cNvSpPr/>
              <p:nvPr/>
            </p:nvSpPr>
            <p:spPr>
              <a:xfrm>
                <a:off x="-47404" y="2538002"/>
                <a:ext cx="3195751" cy="1013613"/>
              </a:xfrm>
              <a:prstGeom prst="roundRect">
                <a:avLst>
                  <a:gd name="adj" fmla="val 18902"/>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7" name="TextBox 66">
              <a:extLst>
                <a:ext uri="{FF2B5EF4-FFF2-40B4-BE49-F238E27FC236}">
                  <a16:creationId xmlns:a16="http://schemas.microsoft.com/office/drawing/2014/main" id="{1BA28F42-3A79-5C90-4B0C-9B8D1571C7F1}"/>
                </a:ext>
              </a:extLst>
            </p:cNvPr>
            <p:cNvSpPr txBox="1"/>
            <p:nvPr/>
          </p:nvSpPr>
          <p:spPr>
            <a:xfrm>
              <a:off x="-494552" y="1656721"/>
              <a:ext cx="3868860" cy="407508"/>
            </a:xfrm>
            <a:custGeom>
              <a:avLst/>
              <a:gdLst>
                <a:gd name="connsiteX0" fmla="*/ 0 w 3286511"/>
                <a:gd name="connsiteY0" fmla="*/ 0 h 1062067"/>
                <a:gd name="connsiteX1" fmla="*/ 3286511 w 3286511"/>
                <a:gd name="connsiteY1" fmla="*/ 0 h 1062067"/>
                <a:gd name="connsiteX2" fmla="*/ 3286511 w 3286511"/>
                <a:gd name="connsiteY2" fmla="*/ 1062067 h 1062067"/>
                <a:gd name="connsiteX3" fmla="*/ 0 w 3286511"/>
                <a:gd name="connsiteY3" fmla="*/ 1062067 h 1062067"/>
                <a:gd name="connsiteX4" fmla="*/ 0 w 3286511"/>
                <a:gd name="connsiteY4" fmla="*/ 0 h 1062067"/>
                <a:gd name="connsiteX0" fmla="*/ 0 w 3299211"/>
                <a:gd name="connsiteY0" fmla="*/ 0 h 1392267"/>
                <a:gd name="connsiteX1" fmla="*/ 3286511 w 3299211"/>
                <a:gd name="connsiteY1" fmla="*/ 0 h 1392267"/>
                <a:gd name="connsiteX2" fmla="*/ 3299211 w 3299211"/>
                <a:gd name="connsiteY2" fmla="*/ 1392267 h 1392267"/>
                <a:gd name="connsiteX3" fmla="*/ 0 w 3299211"/>
                <a:gd name="connsiteY3" fmla="*/ 1062067 h 1392267"/>
                <a:gd name="connsiteX4" fmla="*/ 0 w 3299211"/>
                <a:gd name="connsiteY4" fmla="*/ 0 h 1392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211" h="1392267">
                  <a:moveTo>
                    <a:pt x="0" y="0"/>
                  </a:moveTo>
                  <a:lnTo>
                    <a:pt x="3286511" y="0"/>
                  </a:lnTo>
                  <a:lnTo>
                    <a:pt x="3299211" y="1392267"/>
                  </a:lnTo>
                  <a:lnTo>
                    <a:pt x="0" y="1062067"/>
                  </a:lnTo>
                  <a:lnTo>
                    <a:pt x="0" y="0"/>
                  </a:lnTo>
                  <a:close/>
                </a:path>
              </a:pathLst>
            </a:custGeom>
            <a:noFill/>
          </p:spPr>
          <p:txBody>
            <a:bodyPr wrap="square" lIns="91440" tIns="45720" rIns="91440" bIns="45720" rtlCol="0" anchor="t">
              <a:spAutoFit/>
            </a:bodyPr>
            <a:lstStyle/>
            <a:p>
              <a:pPr algn="ctr"/>
              <a:r>
                <a:rPr lang="en-GB" sz="2000" b="1" dirty="0">
                  <a:solidFill>
                    <a:schemeClr val="bg1"/>
                  </a:solidFill>
                  <a:latin typeface="Century Gothic" panose="020B0502020202020204" pitchFamily="34" charset="0"/>
                </a:rPr>
                <a:t>Engineering</a:t>
              </a:r>
            </a:p>
          </p:txBody>
        </p:sp>
        <p:sp>
          <p:nvSpPr>
            <p:cNvPr id="68" name="Rounded Rectangle 67">
              <a:extLst>
                <a:ext uri="{FF2B5EF4-FFF2-40B4-BE49-F238E27FC236}">
                  <a16:creationId xmlns:a16="http://schemas.microsoft.com/office/drawing/2014/main" id="{A8714A28-C095-D9C9-BF1D-BBF53FD4249F}"/>
                </a:ext>
              </a:extLst>
            </p:cNvPr>
            <p:cNvSpPr/>
            <p:nvPr/>
          </p:nvSpPr>
          <p:spPr>
            <a:xfrm>
              <a:off x="-45519" y="2098756"/>
              <a:ext cx="2926965" cy="892386"/>
            </a:xfrm>
            <a:prstGeom prst="roundRect">
              <a:avLst>
                <a:gd name="adj" fmla="val 2619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Century Gothic" panose="020B0502020202020204" pitchFamily="34" charset="0"/>
                </a:rPr>
                <a:t>Design and maintain equipment that makes the product</a:t>
              </a:r>
            </a:p>
          </p:txBody>
        </p:sp>
      </p:grpSp>
      <p:grpSp>
        <p:nvGrpSpPr>
          <p:cNvPr id="72" name="Group 71">
            <a:extLst>
              <a:ext uri="{FF2B5EF4-FFF2-40B4-BE49-F238E27FC236}">
                <a16:creationId xmlns:a16="http://schemas.microsoft.com/office/drawing/2014/main" id="{AD97E03E-4CCD-8031-B44C-626AD480DC7B}"/>
              </a:ext>
            </a:extLst>
          </p:cNvPr>
          <p:cNvGrpSpPr/>
          <p:nvPr userDrawn="1"/>
        </p:nvGrpSpPr>
        <p:grpSpPr>
          <a:xfrm flipH="1">
            <a:off x="325220" y="3262376"/>
            <a:ext cx="3766814" cy="1396210"/>
            <a:chOff x="-411995" y="1601009"/>
            <a:chExt cx="3299211" cy="1812503"/>
          </a:xfrm>
        </p:grpSpPr>
        <p:grpSp>
          <p:nvGrpSpPr>
            <p:cNvPr id="73" name="Group 72">
              <a:extLst>
                <a:ext uri="{FF2B5EF4-FFF2-40B4-BE49-F238E27FC236}">
                  <a16:creationId xmlns:a16="http://schemas.microsoft.com/office/drawing/2014/main" id="{6E81405A-E317-6765-52BB-5E893097053D}"/>
                </a:ext>
              </a:extLst>
            </p:cNvPr>
            <p:cNvGrpSpPr/>
            <p:nvPr/>
          </p:nvGrpSpPr>
          <p:grpSpPr>
            <a:xfrm>
              <a:off x="-169708" y="1601009"/>
              <a:ext cx="2908851" cy="1812503"/>
              <a:chOff x="-47404" y="2514391"/>
              <a:chExt cx="2908851" cy="1218323"/>
            </a:xfrm>
          </p:grpSpPr>
          <p:sp>
            <p:nvSpPr>
              <p:cNvPr id="76" name="Teardrop 75">
                <a:extLst>
                  <a:ext uri="{FF2B5EF4-FFF2-40B4-BE49-F238E27FC236}">
                    <a16:creationId xmlns:a16="http://schemas.microsoft.com/office/drawing/2014/main" id="{D19B585B-FF7D-5117-4111-AE72EAFF350C}"/>
                  </a:ext>
                </a:extLst>
              </p:cNvPr>
              <p:cNvSpPr/>
              <p:nvPr/>
            </p:nvSpPr>
            <p:spPr>
              <a:xfrm rot="8346349" flipV="1">
                <a:off x="-26853" y="2682276"/>
                <a:ext cx="936579" cy="959647"/>
              </a:xfrm>
              <a:prstGeom prst="teardrop">
                <a:avLst>
                  <a:gd name="adj" fmla="val 132549"/>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a:extLst>
                  <a:ext uri="{FF2B5EF4-FFF2-40B4-BE49-F238E27FC236}">
                    <a16:creationId xmlns:a16="http://schemas.microsoft.com/office/drawing/2014/main" id="{2CC11623-5A7D-31FB-2653-9C65611F17D1}"/>
                  </a:ext>
                </a:extLst>
              </p:cNvPr>
              <p:cNvSpPr/>
              <p:nvPr/>
            </p:nvSpPr>
            <p:spPr>
              <a:xfrm flipH="1">
                <a:off x="-47404" y="2514391"/>
                <a:ext cx="2908851" cy="1218323"/>
              </a:xfrm>
              <a:prstGeom prst="roundRect">
                <a:avLst>
                  <a:gd name="adj" fmla="val 18902"/>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4" name="TextBox 73">
              <a:extLst>
                <a:ext uri="{FF2B5EF4-FFF2-40B4-BE49-F238E27FC236}">
                  <a16:creationId xmlns:a16="http://schemas.microsoft.com/office/drawing/2014/main" id="{2FAB9694-5943-E1EB-B265-F6F3A3CCE20D}"/>
                </a:ext>
              </a:extLst>
            </p:cNvPr>
            <p:cNvSpPr txBox="1"/>
            <p:nvPr/>
          </p:nvSpPr>
          <p:spPr>
            <a:xfrm>
              <a:off x="-411995" y="1679615"/>
              <a:ext cx="3299211" cy="519406"/>
            </a:xfrm>
            <a:custGeom>
              <a:avLst/>
              <a:gdLst>
                <a:gd name="connsiteX0" fmla="*/ 0 w 3286511"/>
                <a:gd name="connsiteY0" fmla="*/ 0 h 1062067"/>
                <a:gd name="connsiteX1" fmla="*/ 3286511 w 3286511"/>
                <a:gd name="connsiteY1" fmla="*/ 0 h 1062067"/>
                <a:gd name="connsiteX2" fmla="*/ 3286511 w 3286511"/>
                <a:gd name="connsiteY2" fmla="*/ 1062067 h 1062067"/>
                <a:gd name="connsiteX3" fmla="*/ 0 w 3286511"/>
                <a:gd name="connsiteY3" fmla="*/ 1062067 h 1062067"/>
                <a:gd name="connsiteX4" fmla="*/ 0 w 3286511"/>
                <a:gd name="connsiteY4" fmla="*/ 0 h 1062067"/>
                <a:gd name="connsiteX0" fmla="*/ 0 w 3299211"/>
                <a:gd name="connsiteY0" fmla="*/ 0 h 1392267"/>
                <a:gd name="connsiteX1" fmla="*/ 3286511 w 3299211"/>
                <a:gd name="connsiteY1" fmla="*/ 0 h 1392267"/>
                <a:gd name="connsiteX2" fmla="*/ 3299211 w 3299211"/>
                <a:gd name="connsiteY2" fmla="*/ 1392267 h 1392267"/>
                <a:gd name="connsiteX3" fmla="*/ 0 w 3299211"/>
                <a:gd name="connsiteY3" fmla="*/ 1062067 h 1392267"/>
                <a:gd name="connsiteX4" fmla="*/ 0 w 3299211"/>
                <a:gd name="connsiteY4" fmla="*/ 0 h 1392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211" h="1392267">
                  <a:moveTo>
                    <a:pt x="0" y="0"/>
                  </a:moveTo>
                  <a:lnTo>
                    <a:pt x="3286511" y="0"/>
                  </a:lnTo>
                  <a:lnTo>
                    <a:pt x="3299211" y="1392267"/>
                  </a:lnTo>
                  <a:lnTo>
                    <a:pt x="0" y="1062067"/>
                  </a:lnTo>
                  <a:lnTo>
                    <a:pt x="0" y="0"/>
                  </a:lnTo>
                  <a:close/>
                </a:path>
              </a:pathLst>
            </a:custGeom>
            <a:noFill/>
          </p:spPr>
          <p:txBody>
            <a:bodyPr wrap="square" rtlCol="0">
              <a:spAutoFit/>
            </a:bodyPr>
            <a:lstStyle/>
            <a:p>
              <a:pPr algn="ctr"/>
              <a:r>
                <a:rPr lang="en-GB" sz="2000" b="1" dirty="0">
                  <a:solidFill>
                    <a:schemeClr val="bg1"/>
                  </a:solidFill>
                  <a:latin typeface="Century Gothic" panose="020B0502020202020204" pitchFamily="34" charset="0"/>
                </a:rPr>
                <a:t>Sales and Marketing</a:t>
              </a:r>
            </a:p>
          </p:txBody>
        </p:sp>
        <p:sp>
          <p:nvSpPr>
            <p:cNvPr id="75" name="Rounded Rectangle 74">
              <a:extLst>
                <a:ext uri="{FF2B5EF4-FFF2-40B4-BE49-F238E27FC236}">
                  <a16:creationId xmlns:a16="http://schemas.microsoft.com/office/drawing/2014/main" id="{1B3FD56D-5AB3-4DD3-F3C5-CE2C33CF6094}"/>
                </a:ext>
              </a:extLst>
            </p:cNvPr>
            <p:cNvSpPr/>
            <p:nvPr/>
          </p:nvSpPr>
          <p:spPr>
            <a:xfrm>
              <a:off x="-46157" y="2266615"/>
              <a:ext cx="2642621" cy="942491"/>
            </a:xfrm>
            <a:prstGeom prst="roundRect">
              <a:avLst>
                <a:gd name="adj" fmla="val 2619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entury Gothic"/>
                </a:rPr>
                <a:t>Make customers want to buy the product</a:t>
              </a:r>
            </a:p>
          </p:txBody>
        </p:sp>
      </p:grpSp>
      <p:sp>
        <p:nvSpPr>
          <p:cNvPr id="78" name="Chord 77">
            <a:extLst>
              <a:ext uri="{FF2B5EF4-FFF2-40B4-BE49-F238E27FC236}">
                <a16:creationId xmlns:a16="http://schemas.microsoft.com/office/drawing/2014/main" id="{9442F263-1DF5-8D6E-BAC0-CACB04F04642}"/>
              </a:ext>
            </a:extLst>
          </p:cNvPr>
          <p:cNvSpPr/>
          <p:nvPr userDrawn="1"/>
        </p:nvSpPr>
        <p:spPr>
          <a:xfrm rot="17551701">
            <a:off x="10312423" y="-501625"/>
            <a:ext cx="1616621" cy="1616621"/>
          </a:xfrm>
          <a:prstGeom prst="chord">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9" name="Picture 78" descr="A black and white logo with white text&#10;&#10;Description automatically generated">
            <a:extLst>
              <a:ext uri="{FF2B5EF4-FFF2-40B4-BE49-F238E27FC236}">
                <a16:creationId xmlns:a16="http://schemas.microsoft.com/office/drawing/2014/main" id="{F26B2A54-D740-E247-EAB8-A88D819369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446162" y="170443"/>
            <a:ext cx="1343469" cy="419975"/>
          </a:xfrm>
          <a:prstGeom prst="rect">
            <a:avLst/>
          </a:prstGeom>
        </p:spPr>
      </p:pic>
    </p:spTree>
    <p:extLst>
      <p:ext uri="{BB962C8B-B14F-4D97-AF65-F5344CB8AC3E}">
        <p14:creationId xmlns:p14="http://schemas.microsoft.com/office/powerpoint/2010/main" val="172744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 huge variety of ro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EA9755-98A7-8AC1-F9A0-D0FF919EA1AD}"/>
              </a:ext>
            </a:extLst>
          </p:cNvPr>
          <p:cNvSpPr/>
          <p:nvPr userDrawn="1"/>
        </p:nvSpPr>
        <p:spPr>
          <a:xfrm>
            <a:off x="0" y="1"/>
            <a:ext cx="12192000" cy="6883896"/>
          </a:xfrm>
          <a:prstGeom prst="rect">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Chord 63">
            <a:extLst>
              <a:ext uri="{FF2B5EF4-FFF2-40B4-BE49-F238E27FC236}">
                <a16:creationId xmlns:a16="http://schemas.microsoft.com/office/drawing/2014/main" id="{A2CDA31B-8F88-7EA9-6648-9D6F1D58EF00}"/>
              </a:ext>
            </a:extLst>
          </p:cNvPr>
          <p:cNvSpPr/>
          <p:nvPr userDrawn="1"/>
        </p:nvSpPr>
        <p:spPr>
          <a:xfrm rot="17551701">
            <a:off x="10312423" y="-501625"/>
            <a:ext cx="1616621" cy="1616621"/>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CE60600-5D8A-E5E5-0FD0-56515AC05478}"/>
              </a:ext>
            </a:extLst>
          </p:cNvPr>
          <p:cNvSpPr txBox="1">
            <a:spLocks/>
          </p:cNvSpPr>
          <p:nvPr userDrawn="1"/>
        </p:nvSpPr>
        <p:spPr bwMode="auto">
          <a:xfrm>
            <a:off x="549901" y="635971"/>
            <a:ext cx="11304048"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Century Gothic"/>
                <a:ea typeface="+mj-ea"/>
                <a:cs typeface="+mj-cs"/>
              </a:rPr>
              <a:t>There are a huge variety of roles</a:t>
            </a:r>
          </a:p>
        </p:txBody>
      </p:sp>
      <p:grpSp>
        <p:nvGrpSpPr>
          <p:cNvPr id="69" name="Group 68">
            <a:extLst>
              <a:ext uri="{FF2B5EF4-FFF2-40B4-BE49-F238E27FC236}">
                <a16:creationId xmlns:a16="http://schemas.microsoft.com/office/drawing/2014/main" id="{FCAA9936-CAF8-6012-8652-8740D2292819}"/>
              </a:ext>
            </a:extLst>
          </p:cNvPr>
          <p:cNvGrpSpPr/>
          <p:nvPr userDrawn="1"/>
        </p:nvGrpSpPr>
        <p:grpSpPr>
          <a:xfrm>
            <a:off x="385793" y="1410562"/>
            <a:ext cx="1970801" cy="2503599"/>
            <a:chOff x="246093" y="1423262"/>
            <a:chExt cx="1970801" cy="2503599"/>
          </a:xfrm>
        </p:grpSpPr>
        <p:sp>
          <p:nvSpPr>
            <p:cNvPr id="3" name="Rounded Rectangle 2">
              <a:extLst>
                <a:ext uri="{FF2B5EF4-FFF2-40B4-BE49-F238E27FC236}">
                  <a16:creationId xmlns:a16="http://schemas.microsoft.com/office/drawing/2014/main" id="{5BABF0D0-1F8E-4768-AD24-1F981C2AACAE}"/>
                </a:ext>
              </a:extLst>
            </p:cNvPr>
            <p:cNvSpPr/>
            <p:nvPr userDrawn="1"/>
          </p:nvSpPr>
          <p:spPr>
            <a:xfrm>
              <a:off x="302562" y="1423262"/>
              <a:ext cx="1876232" cy="2383378"/>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a:extLst>
                <a:ext uri="{FF2B5EF4-FFF2-40B4-BE49-F238E27FC236}">
                  <a16:creationId xmlns:a16="http://schemas.microsoft.com/office/drawing/2014/main" id="{3E22F16B-71F8-E863-9FA1-D9C24526DBFC}"/>
                </a:ext>
              </a:extLst>
            </p:cNvPr>
            <p:cNvSpPr txBox="1">
              <a:spLocks/>
            </p:cNvSpPr>
            <p:nvPr userDrawn="1"/>
          </p:nvSpPr>
          <p:spPr bwMode="auto">
            <a:xfrm>
              <a:off x="246093" y="3260431"/>
              <a:ext cx="1970801" cy="66643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Development Chef</a:t>
              </a:r>
            </a:p>
          </p:txBody>
        </p:sp>
        <p:pic>
          <p:nvPicPr>
            <p:cNvPr id="68" name="Picture 67">
              <a:extLst>
                <a:ext uri="{FF2B5EF4-FFF2-40B4-BE49-F238E27FC236}">
                  <a16:creationId xmlns:a16="http://schemas.microsoft.com/office/drawing/2014/main" id="{F6768DAD-CA59-F8B6-3E47-F6CED99E16B3}"/>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524091" y="1439135"/>
              <a:ext cx="1513779" cy="1666315"/>
            </a:xfrm>
            <a:prstGeom prst="rect">
              <a:avLst/>
            </a:prstGeom>
          </p:spPr>
        </p:pic>
      </p:grpSp>
      <p:sp>
        <p:nvSpPr>
          <p:cNvPr id="138" name="Title 1">
            <a:extLst>
              <a:ext uri="{FF2B5EF4-FFF2-40B4-BE49-F238E27FC236}">
                <a16:creationId xmlns:a16="http://schemas.microsoft.com/office/drawing/2014/main" id="{4D58CA7E-82C6-8FD1-2ECA-D872F734F9A7}"/>
              </a:ext>
            </a:extLst>
          </p:cNvPr>
          <p:cNvSpPr txBox="1">
            <a:spLocks/>
          </p:cNvSpPr>
          <p:nvPr userDrawn="1"/>
        </p:nvSpPr>
        <p:spPr bwMode="auto">
          <a:xfrm rot="16200000">
            <a:off x="6194691" y="105982"/>
            <a:ext cx="11304048"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entury Gothic"/>
                <a:ea typeface="+mj-ea"/>
                <a:cs typeface="+mj-cs"/>
              </a:rPr>
              <a:t>+ </a:t>
            </a:r>
            <a:r>
              <a:rPr kumimoji="0" lang="en-US" sz="2400" b="1" i="0" u="none" strike="noStrike" kern="1200" cap="none" spc="0" normalizeH="0" baseline="0" noProof="0">
                <a:ln>
                  <a:noFill/>
                </a:ln>
                <a:solidFill>
                  <a:schemeClr val="bg1"/>
                </a:solidFill>
                <a:effectLst/>
                <a:uLnTx/>
                <a:uFillTx/>
                <a:latin typeface="Century Gothic"/>
                <a:ea typeface="+mj-ea"/>
                <a:cs typeface="+mj-cs"/>
              </a:rPr>
              <a:t>many many </a:t>
            </a:r>
            <a:r>
              <a:rPr kumimoji="0" lang="en-US" sz="2400" b="1" i="0" u="none" strike="noStrike" kern="1200" cap="none" spc="0" normalizeH="0" baseline="0" noProof="0" dirty="0">
                <a:ln>
                  <a:noFill/>
                </a:ln>
                <a:solidFill>
                  <a:schemeClr val="bg1"/>
                </a:solidFill>
                <a:effectLst/>
                <a:uLnTx/>
                <a:uFillTx/>
                <a:latin typeface="Century Gothic"/>
                <a:ea typeface="+mj-ea"/>
                <a:cs typeface="+mj-cs"/>
              </a:rPr>
              <a:t>more</a:t>
            </a:r>
          </a:p>
        </p:txBody>
      </p:sp>
      <p:grpSp>
        <p:nvGrpSpPr>
          <p:cNvPr id="31" name="Group 30">
            <a:extLst>
              <a:ext uri="{FF2B5EF4-FFF2-40B4-BE49-F238E27FC236}">
                <a16:creationId xmlns:a16="http://schemas.microsoft.com/office/drawing/2014/main" id="{612C7763-E906-9064-5217-2152635E6A8D}"/>
              </a:ext>
            </a:extLst>
          </p:cNvPr>
          <p:cNvGrpSpPr/>
          <p:nvPr userDrawn="1"/>
        </p:nvGrpSpPr>
        <p:grpSpPr>
          <a:xfrm>
            <a:off x="2545390" y="1409984"/>
            <a:ext cx="1970801" cy="2503599"/>
            <a:chOff x="2545390" y="1409984"/>
            <a:chExt cx="1970801" cy="2503599"/>
          </a:xfrm>
        </p:grpSpPr>
        <p:sp>
          <p:nvSpPr>
            <p:cNvPr id="75" name="Rounded Rectangle 74">
              <a:extLst>
                <a:ext uri="{FF2B5EF4-FFF2-40B4-BE49-F238E27FC236}">
                  <a16:creationId xmlns:a16="http://schemas.microsoft.com/office/drawing/2014/main" id="{911DD797-614F-9367-328E-1EF1ED9AF32A}"/>
                </a:ext>
              </a:extLst>
            </p:cNvPr>
            <p:cNvSpPr/>
            <p:nvPr userDrawn="1"/>
          </p:nvSpPr>
          <p:spPr>
            <a:xfrm>
              <a:off x="2601859" y="1409984"/>
              <a:ext cx="1876232" cy="2383378"/>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Title 1">
              <a:extLst>
                <a:ext uri="{FF2B5EF4-FFF2-40B4-BE49-F238E27FC236}">
                  <a16:creationId xmlns:a16="http://schemas.microsoft.com/office/drawing/2014/main" id="{7B2DF2F3-72A3-3CEB-91DD-A92971DBCE17}"/>
                </a:ext>
              </a:extLst>
            </p:cNvPr>
            <p:cNvSpPr txBox="1">
              <a:spLocks/>
            </p:cNvSpPr>
            <p:nvPr userDrawn="1"/>
          </p:nvSpPr>
          <p:spPr bwMode="auto">
            <a:xfrm>
              <a:off x="2545390" y="3247153"/>
              <a:ext cx="1970801" cy="66643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Process Engineer</a:t>
              </a:r>
            </a:p>
          </p:txBody>
        </p:sp>
        <p:pic>
          <p:nvPicPr>
            <p:cNvPr id="6" name="Picture 5" descr="A person wearing a hard hat and holding a tablet&#10;&#10;AI-generated content may be incorrect.">
              <a:extLst>
                <a:ext uri="{FF2B5EF4-FFF2-40B4-BE49-F238E27FC236}">
                  <a16:creationId xmlns:a16="http://schemas.microsoft.com/office/drawing/2014/main" id="{439814D1-EF63-4515-9291-DCFF32236BFD}"/>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a:fillRect/>
            </a:stretch>
          </p:blipFill>
          <p:spPr>
            <a:xfrm>
              <a:off x="2766119" y="1444150"/>
              <a:ext cx="1529342" cy="1648022"/>
            </a:xfrm>
            <a:prstGeom prst="rect">
              <a:avLst/>
            </a:prstGeom>
          </p:spPr>
        </p:pic>
      </p:grpSp>
      <p:grpSp>
        <p:nvGrpSpPr>
          <p:cNvPr id="35" name="Group 34">
            <a:extLst>
              <a:ext uri="{FF2B5EF4-FFF2-40B4-BE49-F238E27FC236}">
                <a16:creationId xmlns:a16="http://schemas.microsoft.com/office/drawing/2014/main" id="{74319203-A79D-D3F2-0B14-C1ABB7685B7A}"/>
              </a:ext>
            </a:extLst>
          </p:cNvPr>
          <p:cNvGrpSpPr/>
          <p:nvPr userDrawn="1"/>
        </p:nvGrpSpPr>
        <p:grpSpPr>
          <a:xfrm>
            <a:off x="385793" y="4069142"/>
            <a:ext cx="1970801" cy="2503599"/>
            <a:chOff x="385793" y="4069142"/>
            <a:chExt cx="1970801" cy="2503599"/>
          </a:xfrm>
        </p:grpSpPr>
        <p:sp>
          <p:nvSpPr>
            <p:cNvPr id="71" name="Rounded Rectangle 70">
              <a:extLst>
                <a:ext uri="{FF2B5EF4-FFF2-40B4-BE49-F238E27FC236}">
                  <a16:creationId xmlns:a16="http://schemas.microsoft.com/office/drawing/2014/main" id="{A8084FE3-C679-3AE9-AC82-47ABF9CB2A31}"/>
                </a:ext>
              </a:extLst>
            </p:cNvPr>
            <p:cNvSpPr/>
            <p:nvPr userDrawn="1"/>
          </p:nvSpPr>
          <p:spPr>
            <a:xfrm>
              <a:off x="442262" y="4069142"/>
              <a:ext cx="1876232" cy="2383378"/>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Title 1">
              <a:extLst>
                <a:ext uri="{FF2B5EF4-FFF2-40B4-BE49-F238E27FC236}">
                  <a16:creationId xmlns:a16="http://schemas.microsoft.com/office/drawing/2014/main" id="{311E823C-CE5D-98B7-03E0-3104886564EB}"/>
                </a:ext>
              </a:extLst>
            </p:cNvPr>
            <p:cNvSpPr txBox="1">
              <a:spLocks/>
            </p:cNvSpPr>
            <p:nvPr userDrawn="1"/>
          </p:nvSpPr>
          <p:spPr bwMode="auto">
            <a:xfrm>
              <a:off x="385793" y="5906311"/>
              <a:ext cx="1970801" cy="66643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Sales</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Executive</a:t>
              </a:r>
            </a:p>
          </p:txBody>
        </p:sp>
        <p:pic>
          <p:nvPicPr>
            <p:cNvPr id="14" name="Picture 13" descr="A person in a suit holding a tablet&#10;&#10;AI-generated content may be incorrect.">
              <a:extLst>
                <a:ext uri="{FF2B5EF4-FFF2-40B4-BE49-F238E27FC236}">
                  <a16:creationId xmlns:a16="http://schemas.microsoft.com/office/drawing/2014/main" id="{43E61593-36FD-1CA4-7BA1-A0B1F6737F1E}"/>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a:fillRect/>
            </a:stretch>
          </p:blipFill>
          <p:spPr>
            <a:xfrm>
              <a:off x="647529" y="4115391"/>
              <a:ext cx="1456278" cy="1635362"/>
            </a:xfrm>
            <a:prstGeom prst="rect">
              <a:avLst/>
            </a:prstGeom>
          </p:spPr>
        </p:pic>
      </p:grpSp>
      <p:grpSp>
        <p:nvGrpSpPr>
          <p:cNvPr id="38" name="Group 37">
            <a:extLst>
              <a:ext uri="{FF2B5EF4-FFF2-40B4-BE49-F238E27FC236}">
                <a16:creationId xmlns:a16="http://schemas.microsoft.com/office/drawing/2014/main" id="{749CC3C5-1153-2421-2EF8-4546DE47F93E}"/>
              </a:ext>
            </a:extLst>
          </p:cNvPr>
          <p:cNvGrpSpPr/>
          <p:nvPr userDrawn="1"/>
        </p:nvGrpSpPr>
        <p:grpSpPr>
          <a:xfrm>
            <a:off x="6882953" y="4029709"/>
            <a:ext cx="1970801" cy="2542454"/>
            <a:chOff x="6882953" y="4029709"/>
            <a:chExt cx="1970801" cy="2542454"/>
          </a:xfrm>
        </p:grpSpPr>
        <p:sp>
          <p:nvSpPr>
            <p:cNvPr id="127" name="Rounded Rectangle 126">
              <a:extLst>
                <a:ext uri="{FF2B5EF4-FFF2-40B4-BE49-F238E27FC236}">
                  <a16:creationId xmlns:a16="http://schemas.microsoft.com/office/drawing/2014/main" id="{404F9EF4-0F9D-CA0B-7E96-DCAD5D38F889}"/>
                </a:ext>
              </a:extLst>
            </p:cNvPr>
            <p:cNvSpPr/>
            <p:nvPr userDrawn="1"/>
          </p:nvSpPr>
          <p:spPr>
            <a:xfrm>
              <a:off x="6939422" y="4068564"/>
              <a:ext cx="1876232" cy="2383378"/>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Title 1">
              <a:extLst>
                <a:ext uri="{FF2B5EF4-FFF2-40B4-BE49-F238E27FC236}">
                  <a16:creationId xmlns:a16="http://schemas.microsoft.com/office/drawing/2014/main" id="{AFCE4C1E-98CE-28E7-1C8F-2C93A5B5CA08}"/>
                </a:ext>
              </a:extLst>
            </p:cNvPr>
            <p:cNvSpPr txBox="1">
              <a:spLocks/>
            </p:cNvSpPr>
            <p:nvPr userDrawn="1"/>
          </p:nvSpPr>
          <p:spPr bwMode="auto">
            <a:xfrm>
              <a:off x="6882953" y="5905733"/>
              <a:ext cx="1970801" cy="66643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Development Chef</a:t>
              </a:r>
            </a:p>
          </p:txBody>
        </p:sp>
        <p:pic>
          <p:nvPicPr>
            <p:cNvPr id="18" name="Picture 17" descr="A person holding a carrot&#10;&#10;AI-generated content may be incorrect.">
              <a:extLst>
                <a:ext uri="{FF2B5EF4-FFF2-40B4-BE49-F238E27FC236}">
                  <a16:creationId xmlns:a16="http://schemas.microsoft.com/office/drawing/2014/main" id="{756BF7C5-EC53-A904-9873-92D936036E08}"/>
                </a:ext>
              </a:extLst>
            </p:cNvPr>
            <p:cNvPicPr>
              <a:picLocks noChangeAspect="1"/>
            </p:cNvPicPr>
            <p:nvPr userDrawn="1"/>
          </p:nvPicPr>
          <p:blipFill>
            <a:blip r:embed="rId5" cstate="hqprint">
              <a:extLst>
                <a:ext uri="{28A0092B-C50C-407E-A947-70E740481C1C}">
                  <a14:useLocalDpi xmlns:a14="http://schemas.microsoft.com/office/drawing/2010/main"/>
                </a:ext>
              </a:extLst>
            </a:blip>
            <a:srcRect/>
            <a:stretch>
              <a:fillRect/>
            </a:stretch>
          </p:blipFill>
          <p:spPr>
            <a:xfrm flipH="1">
              <a:off x="7147622" y="4029709"/>
              <a:ext cx="1513778" cy="1715899"/>
            </a:xfrm>
            <a:prstGeom prst="rect">
              <a:avLst/>
            </a:prstGeom>
          </p:spPr>
        </p:pic>
      </p:grpSp>
      <p:grpSp>
        <p:nvGrpSpPr>
          <p:cNvPr id="34" name="Group 33">
            <a:extLst>
              <a:ext uri="{FF2B5EF4-FFF2-40B4-BE49-F238E27FC236}">
                <a16:creationId xmlns:a16="http://schemas.microsoft.com/office/drawing/2014/main" id="{FFD38664-E067-F2F9-70AC-ADA2AA9898A1}"/>
              </a:ext>
            </a:extLst>
          </p:cNvPr>
          <p:cNvGrpSpPr/>
          <p:nvPr userDrawn="1"/>
        </p:nvGrpSpPr>
        <p:grpSpPr>
          <a:xfrm>
            <a:off x="9032045" y="1409984"/>
            <a:ext cx="1970801" cy="2503599"/>
            <a:chOff x="9032045" y="1409984"/>
            <a:chExt cx="1970801" cy="2503599"/>
          </a:xfrm>
        </p:grpSpPr>
        <p:sp>
          <p:nvSpPr>
            <p:cNvPr id="131" name="Rounded Rectangle 130">
              <a:extLst>
                <a:ext uri="{FF2B5EF4-FFF2-40B4-BE49-F238E27FC236}">
                  <a16:creationId xmlns:a16="http://schemas.microsoft.com/office/drawing/2014/main" id="{928D53B6-2B27-373D-DA9A-D5253AB00D7B}"/>
                </a:ext>
              </a:extLst>
            </p:cNvPr>
            <p:cNvSpPr/>
            <p:nvPr userDrawn="1"/>
          </p:nvSpPr>
          <p:spPr>
            <a:xfrm>
              <a:off x="9088514" y="1409984"/>
              <a:ext cx="1876232" cy="2383378"/>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Title 1">
              <a:extLst>
                <a:ext uri="{FF2B5EF4-FFF2-40B4-BE49-F238E27FC236}">
                  <a16:creationId xmlns:a16="http://schemas.microsoft.com/office/drawing/2014/main" id="{49FA377A-D84B-C4B5-3156-C4BBD0736B96}"/>
                </a:ext>
              </a:extLst>
            </p:cNvPr>
            <p:cNvSpPr txBox="1">
              <a:spLocks/>
            </p:cNvSpPr>
            <p:nvPr userDrawn="1"/>
          </p:nvSpPr>
          <p:spPr bwMode="auto">
            <a:xfrm>
              <a:off x="9032045" y="3247153"/>
              <a:ext cx="1970801" cy="66643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Food</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Technologist</a:t>
              </a:r>
            </a:p>
          </p:txBody>
        </p:sp>
        <p:pic>
          <p:nvPicPr>
            <p:cNvPr id="20" name="Picture 19" descr="A person in a white coat holding a cupcake and ruler&#10;&#10;AI-generated content may be incorrect.">
              <a:extLst>
                <a:ext uri="{FF2B5EF4-FFF2-40B4-BE49-F238E27FC236}">
                  <a16:creationId xmlns:a16="http://schemas.microsoft.com/office/drawing/2014/main" id="{8704A414-244F-E484-AED2-F5B15F4AD8A8}"/>
                </a:ext>
              </a:extLst>
            </p:cNvPr>
            <p:cNvPicPr>
              <a:picLocks noChangeAspect="1"/>
            </p:cNvPicPr>
            <p:nvPr userDrawn="1"/>
          </p:nvPicPr>
          <p:blipFill>
            <a:blip r:embed="rId6" cstate="hqprint">
              <a:extLst>
                <a:ext uri="{28A0092B-C50C-407E-A947-70E740481C1C}">
                  <a14:useLocalDpi xmlns:a14="http://schemas.microsoft.com/office/drawing/2010/main"/>
                </a:ext>
              </a:extLst>
            </a:blip>
            <a:srcRect/>
            <a:stretch>
              <a:fillRect/>
            </a:stretch>
          </p:blipFill>
          <p:spPr>
            <a:xfrm>
              <a:off x="9213773" y="1470209"/>
              <a:ext cx="1485644" cy="1621963"/>
            </a:xfrm>
            <a:prstGeom prst="rect">
              <a:avLst/>
            </a:prstGeom>
          </p:spPr>
        </p:pic>
      </p:grpSp>
      <p:grpSp>
        <p:nvGrpSpPr>
          <p:cNvPr id="33" name="Group 32">
            <a:extLst>
              <a:ext uri="{FF2B5EF4-FFF2-40B4-BE49-F238E27FC236}">
                <a16:creationId xmlns:a16="http://schemas.microsoft.com/office/drawing/2014/main" id="{522D3926-FB07-DFD0-38C8-7E0217584C46}"/>
              </a:ext>
            </a:extLst>
          </p:cNvPr>
          <p:cNvGrpSpPr/>
          <p:nvPr userDrawn="1"/>
        </p:nvGrpSpPr>
        <p:grpSpPr>
          <a:xfrm>
            <a:off x="6882953" y="1354962"/>
            <a:ext cx="1970801" cy="2558621"/>
            <a:chOff x="6882953" y="1354962"/>
            <a:chExt cx="1970801" cy="2558621"/>
          </a:xfrm>
        </p:grpSpPr>
        <p:sp>
          <p:nvSpPr>
            <p:cNvPr id="123" name="Rounded Rectangle 122">
              <a:extLst>
                <a:ext uri="{FF2B5EF4-FFF2-40B4-BE49-F238E27FC236}">
                  <a16:creationId xmlns:a16="http://schemas.microsoft.com/office/drawing/2014/main" id="{B78A528E-B690-2527-AFFF-311D380E2CB9}"/>
                </a:ext>
              </a:extLst>
            </p:cNvPr>
            <p:cNvSpPr/>
            <p:nvPr userDrawn="1"/>
          </p:nvSpPr>
          <p:spPr>
            <a:xfrm>
              <a:off x="6939422" y="1409984"/>
              <a:ext cx="1876232" cy="2383378"/>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Title 1">
              <a:extLst>
                <a:ext uri="{FF2B5EF4-FFF2-40B4-BE49-F238E27FC236}">
                  <a16:creationId xmlns:a16="http://schemas.microsoft.com/office/drawing/2014/main" id="{44519F58-6342-849C-173B-667E2DD91880}"/>
                </a:ext>
              </a:extLst>
            </p:cNvPr>
            <p:cNvSpPr txBox="1">
              <a:spLocks/>
            </p:cNvSpPr>
            <p:nvPr userDrawn="1"/>
          </p:nvSpPr>
          <p:spPr bwMode="auto">
            <a:xfrm>
              <a:off x="6882953" y="3247153"/>
              <a:ext cx="1970801" cy="66643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Ingredient</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Scientist</a:t>
              </a:r>
            </a:p>
          </p:txBody>
        </p:sp>
        <p:pic>
          <p:nvPicPr>
            <p:cNvPr id="12" name="Picture 11" descr="A person holding a bowl of vegetables&#10;&#10;AI-generated content may be incorrect.">
              <a:extLst>
                <a:ext uri="{FF2B5EF4-FFF2-40B4-BE49-F238E27FC236}">
                  <a16:creationId xmlns:a16="http://schemas.microsoft.com/office/drawing/2014/main" id="{7A9E4592-67D5-17B8-1969-1675AB67FB67}"/>
                </a:ext>
              </a:extLst>
            </p:cNvPr>
            <p:cNvPicPr>
              <a:picLocks noChangeAspect="1"/>
            </p:cNvPicPr>
            <p:nvPr userDrawn="1"/>
          </p:nvPicPr>
          <p:blipFill>
            <a:blip r:embed="rId7" cstate="hqprint">
              <a:extLst>
                <a:ext uri="{28A0092B-C50C-407E-A947-70E740481C1C}">
                  <a14:useLocalDpi xmlns:a14="http://schemas.microsoft.com/office/drawing/2010/main"/>
                </a:ext>
              </a:extLst>
            </a:blip>
            <a:srcRect/>
            <a:stretch>
              <a:fillRect/>
            </a:stretch>
          </p:blipFill>
          <p:spPr>
            <a:xfrm>
              <a:off x="7047469" y="1354962"/>
              <a:ext cx="1629751" cy="1740231"/>
            </a:xfrm>
            <a:prstGeom prst="rect">
              <a:avLst/>
            </a:prstGeom>
          </p:spPr>
        </p:pic>
      </p:grpSp>
      <p:grpSp>
        <p:nvGrpSpPr>
          <p:cNvPr id="32" name="Group 31">
            <a:extLst>
              <a:ext uri="{FF2B5EF4-FFF2-40B4-BE49-F238E27FC236}">
                <a16:creationId xmlns:a16="http://schemas.microsoft.com/office/drawing/2014/main" id="{2C62D008-DC78-E1A8-75AB-E46ED22657E0}"/>
              </a:ext>
            </a:extLst>
          </p:cNvPr>
          <p:cNvGrpSpPr/>
          <p:nvPr userDrawn="1"/>
        </p:nvGrpSpPr>
        <p:grpSpPr>
          <a:xfrm>
            <a:off x="4723356" y="1382824"/>
            <a:ext cx="1970801" cy="2531337"/>
            <a:chOff x="4723356" y="1382824"/>
            <a:chExt cx="1970801" cy="2531337"/>
          </a:xfrm>
        </p:grpSpPr>
        <p:sp>
          <p:nvSpPr>
            <p:cNvPr id="115" name="Rounded Rectangle 114">
              <a:extLst>
                <a:ext uri="{FF2B5EF4-FFF2-40B4-BE49-F238E27FC236}">
                  <a16:creationId xmlns:a16="http://schemas.microsoft.com/office/drawing/2014/main" id="{C5712F85-127A-AC30-48A8-85DE761AB3A5}"/>
                </a:ext>
              </a:extLst>
            </p:cNvPr>
            <p:cNvSpPr/>
            <p:nvPr userDrawn="1"/>
          </p:nvSpPr>
          <p:spPr>
            <a:xfrm>
              <a:off x="4779825" y="1410562"/>
              <a:ext cx="1876232" cy="2383378"/>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Title 1">
              <a:extLst>
                <a:ext uri="{FF2B5EF4-FFF2-40B4-BE49-F238E27FC236}">
                  <a16:creationId xmlns:a16="http://schemas.microsoft.com/office/drawing/2014/main" id="{F8C3A5D1-9B7B-BF85-6755-AF8FD03381BF}"/>
                </a:ext>
              </a:extLst>
            </p:cNvPr>
            <p:cNvSpPr txBox="1">
              <a:spLocks/>
            </p:cNvSpPr>
            <p:nvPr userDrawn="1"/>
          </p:nvSpPr>
          <p:spPr bwMode="auto">
            <a:xfrm>
              <a:off x="4723356" y="3247731"/>
              <a:ext cx="1970801" cy="66643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Flavour</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Scientist</a:t>
              </a:r>
            </a:p>
          </p:txBody>
        </p:sp>
        <p:pic>
          <p:nvPicPr>
            <p:cNvPr id="10" name="Picture 9" descr="A person holding a test tube and a clipboard&#10;&#10;AI-generated content may be incorrect.">
              <a:extLst>
                <a:ext uri="{FF2B5EF4-FFF2-40B4-BE49-F238E27FC236}">
                  <a16:creationId xmlns:a16="http://schemas.microsoft.com/office/drawing/2014/main" id="{EA0FF0E2-A83E-09BF-50B8-0FD83D6567D7}"/>
                </a:ext>
              </a:extLst>
            </p:cNvPr>
            <p:cNvPicPr>
              <a:picLocks noChangeAspect="1"/>
            </p:cNvPicPr>
            <p:nvPr userDrawn="1"/>
          </p:nvPicPr>
          <p:blipFill>
            <a:blip r:embed="rId8" cstate="hqprint">
              <a:extLst>
                <a:ext uri="{28A0092B-C50C-407E-A947-70E740481C1C}">
                  <a14:useLocalDpi xmlns:a14="http://schemas.microsoft.com/office/drawing/2010/main"/>
                </a:ext>
              </a:extLst>
            </a:blip>
            <a:srcRect/>
            <a:stretch>
              <a:fillRect/>
            </a:stretch>
          </p:blipFill>
          <p:spPr>
            <a:xfrm flipH="1">
              <a:off x="4970039" y="1382824"/>
              <a:ext cx="1513779" cy="1717947"/>
            </a:xfrm>
            <a:prstGeom prst="rect">
              <a:avLst/>
            </a:prstGeom>
          </p:spPr>
        </p:pic>
      </p:grpSp>
      <p:grpSp>
        <p:nvGrpSpPr>
          <p:cNvPr id="36" name="Group 35">
            <a:extLst>
              <a:ext uri="{FF2B5EF4-FFF2-40B4-BE49-F238E27FC236}">
                <a16:creationId xmlns:a16="http://schemas.microsoft.com/office/drawing/2014/main" id="{7EABB266-394F-40D7-4FD1-CE86134F3BEA}"/>
              </a:ext>
            </a:extLst>
          </p:cNvPr>
          <p:cNvGrpSpPr/>
          <p:nvPr userDrawn="1"/>
        </p:nvGrpSpPr>
        <p:grpSpPr>
          <a:xfrm>
            <a:off x="2545390" y="4068564"/>
            <a:ext cx="1970801" cy="2503599"/>
            <a:chOff x="2545390" y="4068564"/>
            <a:chExt cx="1970801" cy="2503599"/>
          </a:xfrm>
        </p:grpSpPr>
        <p:sp>
          <p:nvSpPr>
            <p:cNvPr id="79" name="Rounded Rectangle 78">
              <a:extLst>
                <a:ext uri="{FF2B5EF4-FFF2-40B4-BE49-F238E27FC236}">
                  <a16:creationId xmlns:a16="http://schemas.microsoft.com/office/drawing/2014/main" id="{A05EA911-6A74-2B44-1B31-08C2E296762A}"/>
                </a:ext>
              </a:extLst>
            </p:cNvPr>
            <p:cNvSpPr/>
            <p:nvPr userDrawn="1"/>
          </p:nvSpPr>
          <p:spPr>
            <a:xfrm>
              <a:off x="2601859" y="4068564"/>
              <a:ext cx="1876232" cy="2383378"/>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Title 1">
              <a:extLst>
                <a:ext uri="{FF2B5EF4-FFF2-40B4-BE49-F238E27FC236}">
                  <a16:creationId xmlns:a16="http://schemas.microsoft.com/office/drawing/2014/main" id="{1D27AD3F-8022-9666-879E-C1F7B14D2C7F}"/>
                </a:ext>
              </a:extLst>
            </p:cNvPr>
            <p:cNvSpPr txBox="1">
              <a:spLocks/>
            </p:cNvSpPr>
            <p:nvPr userDrawn="1"/>
          </p:nvSpPr>
          <p:spPr bwMode="auto">
            <a:xfrm>
              <a:off x="2545390" y="5905733"/>
              <a:ext cx="1970801" cy="66643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QA</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Manager</a:t>
              </a:r>
            </a:p>
          </p:txBody>
        </p:sp>
        <p:pic>
          <p:nvPicPr>
            <p:cNvPr id="16" name="Picture 15" descr="A person wearing a white coat and blue gloves holding a clipboard&#10;&#10;AI-generated content may be incorrect.">
              <a:extLst>
                <a:ext uri="{FF2B5EF4-FFF2-40B4-BE49-F238E27FC236}">
                  <a16:creationId xmlns:a16="http://schemas.microsoft.com/office/drawing/2014/main" id="{08FD9DF3-9B46-BDE9-F5A1-FDCA118C46E2}"/>
                </a:ext>
              </a:extLst>
            </p:cNvPr>
            <p:cNvPicPr>
              <a:picLocks noChangeAspect="1"/>
            </p:cNvPicPr>
            <p:nvPr userDrawn="1"/>
          </p:nvPicPr>
          <p:blipFill>
            <a:blip r:embed="rId9" cstate="hqprint">
              <a:extLst>
                <a:ext uri="{28A0092B-C50C-407E-A947-70E740481C1C}">
                  <a14:useLocalDpi xmlns:a14="http://schemas.microsoft.com/office/drawing/2010/main"/>
                </a:ext>
              </a:extLst>
            </a:blip>
            <a:srcRect/>
            <a:stretch>
              <a:fillRect/>
            </a:stretch>
          </p:blipFill>
          <p:spPr>
            <a:xfrm>
              <a:off x="2787335" y="4091312"/>
              <a:ext cx="1365488" cy="1666315"/>
            </a:xfrm>
            <a:prstGeom prst="rect">
              <a:avLst/>
            </a:prstGeom>
          </p:spPr>
        </p:pic>
      </p:grpSp>
      <p:grpSp>
        <p:nvGrpSpPr>
          <p:cNvPr id="37" name="Group 36">
            <a:extLst>
              <a:ext uri="{FF2B5EF4-FFF2-40B4-BE49-F238E27FC236}">
                <a16:creationId xmlns:a16="http://schemas.microsoft.com/office/drawing/2014/main" id="{32C47754-F2E6-F2DE-6018-649A6968B8C9}"/>
              </a:ext>
            </a:extLst>
          </p:cNvPr>
          <p:cNvGrpSpPr/>
          <p:nvPr userDrawn="1"/>
        </p:nvGrpSpPr>
        <p:grpSpPr>
          <a:xfrm>
            <a:off x="4723356" y="4069142"/>
            <a:ext cx="1970801" cy="2503599"/>
            <a:chOff x="4723356" y="4069142"/>
            <a:chExt cx="1970801" cy="2503599"/>
          </a:xfrm>
        </p:grpSpPr>
        <p:sp>
          <p:nvSpPr>
            <p:cNvPr id="119" name="Rounded Rectangle 118">
              <a:extLst>
                <a:ext uri="{FF2B5EF4-FFF2-40B4-BE49-F238E27FC236}">
                  <a16:creationId xmlns:a16="http://schemas.microsoft.com/office/drawing/2014/main" id="{CB7BECE4-A66D-ABE6-7C30-0C584A5004E7}"/>
                </a:ext>
              </a:extLst>
            </p:cNvPr>
            <p:cNvSpPr/>
            <p:nvPr userDrawn="1"/>
          </p:nvSpPr>
          <p:spPr>
            <a:xfrm>
              <a:off x="4779825" y="4069142"/>
              <a:ext cx="1876232" cy="2383378"/>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Title 1">
              <a:extLst>
                <a:ext uri="{FF2B5EF4-FFF2-40B4-BE49-F238E27FC236}">
                  <a16:creationId xmlns:a16="http://schemas.microsoft.com/office/drawing/2014/main" id="{B0D0F6CD-F9F7-2FDD-F8F3-58F42F10536C}"/>
                </a:ext>
              </a:extLst>
            </p:cNvPr>
            <p:cNvSpPr txBox="1">
              <a:spLocks/>
            </p:cNvSpPr>
            <p:nvPr userDrawn="1"/>
          </p:nvSpPr>
          <p:spPr bwMode="auto">
            <a:xfrm>
              <a:off x="4723356" y="5906311"/>
              <a:ext cx="1970801" cy="66643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Brand</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Manager</a:t>
              </a:r>
            </a:p>
          </p:txBody>
        </p:sp>
        <p:pic>
          <p:nvPicPr>
            <p:cNvPr id="30" name="Picture 29" descr="A person holding a clipboard&#10;&#10;AI-generated content may be incorrect.">
              <a:extLst>
                <a:ext uri="{FF2B5EF4-FFF2-40B4-BE49-F238E27FC236}">
                  <a16:creationId xmlns:a16="http://schemas.microsoft.com/office/drawing/2014/main" id="{DF3321E3-1F83-669D-A047-1125EFEC19BE}"/>
                </a:ext>
              </a:extLst>
            </p:cNvPr>
            <p:cNvPicPr>
              <a:picLocks noChangeAspect="1"/>
            </p:cNvPicPr>
            <p:nvPr userDrawn="1"/>
          </p:nvPicPr>
          <p:blipFill>
            <a:blip r:embed="rId10" cstate="hqprint">
              <a:extLst>
                <a:ext uri="{28A0092B-C50C-407E-A947-70E740481C1C}">
                  <a14:useLocalDpi xmlns:a14="http://schemas.microsoft.com/office/drawing/2010/main"/>
                </a:ext>
              </a:extLst>
            </a:blip>
            <a:srcRect/>
            <a:stretch>
              <a:fillRect/>
            </a:stretch>
          </p:blipFill>
          <p:spPr>
            <a:xfrm>
              <a:off x="4860430" y="4084437"/>
              <a:ext cx="1587972" cy="1677999"/>
            </a:xfrm>
            <a:prstGeom prst="rect">
              <a:avLst/>
            </a:prstGeom>
          </p:spPr>
        </p:pic>
      </p:grpSp>
      <p:grpSp>
        <p:nvGrpSpPr>
          <p:cNvPr id="39" name="Group 38">
            <a:extLst>
              <a:ext uri="{FF2B5EF4-FFF2-40B4-BE49-F238E27FC236}">
                <a16:creationId xmlns:a16="http://schemas.microsoft.com/office/drawing/2014/main" id="{2343DE62-88CA-ECBC-C3DD-B1520223A72E}"/>
              </a:ext>
            </a:extLst>
          </p:cNvPr>
          <p:cNvGrpSpPr/>
          <p:nvPr userDrawn="1"/>
        </p:nvGrpSpPr>
        <p:grpSpPr>
          <a:xfrm>
            <a:off x="9032045" y="4068564"/>
            <a:ext cx="1970801" cy="2503599"/>
            <a:chOff x="9032045" y="4068564"/>
            <a:chExt cx="1970801" cy="2503599"/>
          </a:xfrm>
        </p:grpSpPr>
        <p:sp>
          <p:nvSpPr>
            <p:cNvPr id="135" name="Rounded Rectangle 134">
              <a:extLst>
                <a:ext uri="{FF2B5EF4-FFF2-40B4-BE49-F238E27FC236}">
                  <a16:creationId xmlns:a16="http://schemas.microsoft.com/office/drawing/2014/main" id="{477EF180-C9A8-827B-394B-F76CD9C6CFB4}"/>
                </a:ext>
              </a:extLst>
            </p:cNvPr>
            <p:cNvSpPr/>
            <p:nvPr userDrawn="1"/>
          </p:nvSpPr>
          <p:spPr>
            <a:xfrm>
              <a:off x="9088514" y="4068564"/>
              <a:ext cx="1876232" cy="2383378"/>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Title 1">
              <a:extLst>
                <a:ext uri="{FF2B5EF4-FFF2-40B4-BE49-F238E27FC236}">
                  <a16:creationId xmlns:a16="http://schemas.microsoft.com/office/drawing/2014/main" id="{5D0B41EF-0E67-6F25-F4DA-F097E09A516A}"/>
                </a:ext>
              </a:extLst>
            </p:cNvPr>
            <p:cNvSpPr txBox="1">
              <a:spLocks/>
            </p:cNvSpPr>
            <p:nvPr userDrawn="1"/>
          </p:nvSpPr>
          <p:spPr bwMode="auto">
            <a:xfrm>
              <a:off x="9032045" y="5905733"/>
              <a:ext cx="1970801" cy="66643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Laboratory Technician</a:t>
              </a:r>
            </a:p>
          </p:txBody>
        </p:sp>
        <p:pic>
          <p:nvPicPr>
            <p:cNvPr id="22" name="Picture 21" descr="A person in a white lab coat holding a clipboard&#10;&#10;AI-generated content may be incorrect.">
              <a:extLst>
                <a:ext uri="{FF2B5EF4-FFF2-40B4-BE49-F238E27FC236}">
                  <a16:creationId xmlns:a16="http://schemas.microsoft.com/office/drawing/2014/main" id="{C076F076-AAD4-BE1A-3741-FF9F6B400BB3}"/>
                </a:ext>
              </a:extLst>
            </p:cNvPr>
            <p:cNvPicPr>
              <a:picLocks noChangeAspect="1"/>
            </p:cNvPicPr>
            <p:nvPr userDrawn="1"/>
          </p:nvPicPr>
          <p:blipFill>
            <a:blip r:embed="rId11" cstate="hqprint">
              <a:extLst>
                <a:ext uri="{28A0092B-C50C-407E-A947-70E740481C1C}">
                  <a14:useLocalDpi xmlns:a14="http://schemas.microsoft.com/office/drawing/2010/main"/>
                </a:ext>
              </a:extLst>
            </a:blip>
            <a:srcRect/>
            <a:stretch>
              <a:fillRect/>
            </a:stretch>
          </p:blipFill>
          <p:spPr>
            <a:xfrm>
              <a:off x="9307219" y="4080793"/>
              <a:ext cx="1435582" cy="1676834"/>
            </a:xfrm>
            <a:prstGeom prst="rect">
              <a:avLst/>
            </a:prstGeom>
          </p:spPr>
        </p:pic>
      </p:grpSp>
      <p:pic>
        <p:nvPicPr>
          <p:cNvPr id="42" name="Picture 41" descr="A red and black logo&#10;&#10;Description automatically generated">
            <a:extLst>
              <a:ext uri="{FF2B5EF4-FFF2-40B4-BE49-F238E27FC236}">
                <a16:creationId xmlns:a16="http://schemas.microsoft.com/office/drawing/2014/main" id="{22F69215-8178-BF78-E83A-4C532D15788A}"/>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10452566" y="174432"/>
            <a:ext cx="1344098" cy="410400"/>
          </a:xfrm>
          <a:prstGeom prst="rect">
            <a:avLst/>
          </a:prstGeom>
        </p:spPr>
      </p:pic>
    </p:spTree>
    <p:extLst>
      <p:ext uri="{BB962C8B-B14F-4D97-AF65-F5344CB8AC3E}">
        <p14:creationId xmlns:p14="http://schemas.microsoft.com/office/powerpoint/2010/main" val="2991858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e food sector in your area">
    <p:spTree>
      <p:nvGrpSpPr>
        <p:cNvPr id="1" name=""/>
        <p:cNvGrpSpPr/>
        <p:nvPr/>
      </p:nvGrpSpPr>
      <p:grpSpPr>
        <a:xfrm>
          <a:off x="0" y="0"/>
          <a:ext cx="0" cy="0"/>
          <a:chOff x="0" y="0"/>
          <a:chExt cx="0" cy="0"/>
        </a:xfrm>
      </p:grpSpPr>
      <p:sp>
        <p:nvSpPr>
          <p:cNvPr id="64" name="Chord 63">
            <a:extLst>
              <a:ext uri="{FF2B5EF4-FFF2-40B4-BE49-F238E27FC236}">
                <a16:creationId xmlns:a16="http://schemas.microsoft.com/office/drawing/2014/main" id="{A2CDA31B-8F88-7EA9-6648-9D6F1D58EF00}"/>
              </a:ext>
            </a:extLst>
          </p:cNvPr>
          <p:cNvSpPr/>
          <p:nvPr userDrawn="1"/>
        </p:nvSpPr>
        <p:spPr>
          <a:xfrm rot="17551701">
            <a:off x="10312423" y="-501625"/>
            <a:ext cx="1616621" cy="1616621"/>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FF91E9BB-356C-A3B6-C0C9-88391CDCC3D1}"/>
              </a:ext>
            </a:extLst>
          </p:cNvPr>
          <p:cNvSpPr/>
          <p:nvPr userDrawn="1"/>
        </p:nvSpPr>
        <p:spPr>
          <a:xfrm>
            <a:off x="1" y="0"/>
            <a:ext cx="12192000" cy="6858001"/>
          </a:xfrm>
          <a:prstGeom prst="rect">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a:extLst>
              <a:ext uri="{FF2B5EF4-FFF2-40B4-BE49-F238E27FC236}">
                <a16:creationId xmlns:a16="http://schemas.microsoft.com/office/drawing/2014/main" id="{AD847F66-2F1F-DB40-A437-F769C2CECB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3263"/>
          <a:stretch/>
        </p:blipFill>
        <p:spPr>
          <a:xfrm>
            <a:off x="182041" y="1116297"/>
            <a:ext cx="4705006" cy="5741704"/>
          </a:xfrm>
          <a:prstGeom prst="rect">
            <a:avLst/>
          </a:prstGeom>
        </p:spPr>
      </p:pic>
      <p:sp>
        <p:nvSpPr>
          <p:cNvPr id="23" name="Title 1">
            <a:extLst>
              <a:ext uri="{FF2B5EF4-FFF2-40B4-BE49-F238E27FC236}">
                <a16:creationId xmlns:a16="http://schemas.microsoft.com/office/drawing/2014/main" id="{FAFA8D45-478B-D074-C0BD-C5402EA1416E}"/>
              </a:ext>
            </a:extLst>
          </p:cNvPr>
          <p:cNvSpPr txBox="1">
            <a:spLocks/>
          </p:cNvSpPr>
          <p:nvPr userDrawn="1"/>
        </p:nvSpPr>
        <p:spPr bwMode="auto">
          <a:xfrm>
            <a:off x="528881" y="635971"/>
            <a:ext cx="7820137"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Century Gothic"/>
                <a:ea typeface="+mj-ea"/>
                <a:cs typeface="+mj-cs"/>
              </a:rPr>
              <a:t>The food sector in </a:t>
            </a:r>
            <a:r>
              <a:rPr lang="en-US" sz="3600" dirty="0">
                <a:solidFill>
                  <a:schemeClr val="bg1"/>
                </a:solidFill>
                <a:latin typeface="Century Gothic"/>
              </a:rPr>
              <a:t>your</a:t>
            </a:r>
            <a:r>
              <a:rPr kumimoji="0" lang="en-US" sz="3600" b="1" i="0" u="none" strike="noStrike" kern="1200" cap="none" spc="0" normalizeH="0" baseline="0" noProof="0" dirty="0">
                <a:ln>
                  <a:noFill/>
                </a:ln>
                <a:solidFill>
                  <a:schemeClr val="bg1"/>
                </a:solidFill>
                <a:effectLst/>
                <a:uLnTx/>
                <a:uFillTx/>
                <a:latin typeface="Century Gothic"/>
                <a:ea typeface="+mj-ea"/>
                <a:cs typeface="+mj-cs"/>
              </a:rPr>
              <a:t> area</a:t>
            </a:r>
          </a:p>
        </p:txBody>
      </p:sp>
      <p:sp>
        <p:nvSpPr>
          <p:cNvPr id="24" name="Rounded Rectangle 23">
            <a:extLst>
              <a:ext uri="{FF2B5EF4-FFF2-40B4-BE49-F238E27FC236}">
                <a16:creationId xmlns:a16="http://schemas.microsoft.com/office/drawing/2014/main" id="{A51110CA-0C15-2222-F32E-E49BB5C7A845}"/>
              </a:ext>
            </a:extLst>
          </p:cNvPr>
          <p:cNvSpPr/>
          <p:nvPr userDrawn="1"/>
        </p:nvSpPr>
        <p:spPr>
          <a:xfrm>
            <a:off x="4963353" y="1526874"/>
            <a:ext cx="6699765" cy="1416039"/>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 descr="Pin PNG transparent image download, size: 1280x1204px">
            <a:extLst>
              <a:ext uri="{FF2B5EF4-FFF2-40B4-BE49-F238E27FC236}">
                <a16:creationId xmlns:a16="http://schemas.microsoft.com/office/drawing/2014/main" id="{5CE5584C-45E2-437A-0330-5C99A587CE91}"/>
              </a:ext>
            </a:extLst>
          </p:cNvPr>
          <p:cNvPicPr>
            <a:picLocks noChangeAspect="1" noChangeArrowheads="1"/>
          </p:cNvPicPr>
          <p:nvPr userDrawn="1"/>
        </p:nvPicPr>
        <p:blipFill>
          <a:blip r:embed="rId4" cstate="hqprint">
            <a:extLst>
              <a:ext uri="{28A0092B-C50C-407E-A947-70E740481C1C}">
                <a14:useLocalDpi xmlns:a14="http://schemas.microsoft.com/office/drawing/2010/main"/>
              </a:ext>
            </a:extLst>
          </a:blip>
          <a:srcRect/>
          <a:stretch>
            <a:fillRect/>
          </a:stretch>
        </p:blipFill>
        <p:spPr bwMode="auto">
          <a:xfrm rot="9181058" flipV="1">
            <a:off x="8101192" y="1451630"/>
            <a:ext cx="494986" cy="465565"/>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a:extLst>
              <a:ext uri="{FF2B5EF4-FFF2-40B4-BE49-F238E27FC236}">
                <a16:creationId xmlns:a16="http://schemas.microsoft.com/office/drawing/2014/main" id="{647E5891-5879-DCE3-713A-2D24A7137F6A}"/>
              </a:ext>
            </a:extLst>
          </p:cNvPr>
          <p:cNvSpPr/>
          <p:nvPr userDrawn="1"/>
        </p:nvSpPr>
        <p:spPr>
          <a:xfrm>
            <a:off x="4963351" y="3149226"/>
            <a:ext cx="6699765" cy="1416039"/>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Picture 2" descr="Pin PNG transparent image download, size: 1280x1204px">
            <a:extLst>
              <a:ext uri="{FF2B5EF4-FFF2-40B4-BE49-F238E27FC236}">
                <a16:creationId xmlns:a16="http://schemas.microsoft.com/office/drawing/2014/main" id="{5B2FD34E-20A0-6B6F-0E96-8B9E2F47939A}"/>
              </a:ext>
            </a:extLst>
          </p:cNvPr>
          <p:cNvPicPr>
            <a:picLocks noChangeAspect="1" noChangeArrowheads="1"/>
          </p:cNvPicPr>
          <p:nvPr userDrawn="1"/>
        </p:nvPicPr>
        <p:blipFill>
          <a:blip r:embed="rId4" cstate="hqprint">
            <a:extLst>
              <a:ext uri="{28A0092B-C50C-407E-A947-70E740481C1C}">
                <a14:useLocalDpi xmlns:a14="http://schemas.microsoft.com/office/drawing/2010/main"/>
              </a:ext>
            </a:extLst>
          </a:blip>
          <a:srcRect/>
          <a:stretch>
            <a:fillRect/>
          </a:stretch>
        </p:blipFill>
        <p:spPr bwMode="auto">
          <a:xfrm rot="9181058" flipV="1">
            <a:off x="8101190" y="3073982"/>
            <a:ext cx="494986" cy="465565"/>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a:extLst>
              <a:ext uri="{FF2B5EF4-FFF2-40B4-BE49-F238E27FC236}">
                <a16:creationId xmlns:a16="http://schemas.microsoft.com/office/drawing/2014/main" id="{D7383E83-D94E-ED0F-2298-0941908F0E87}"/>
              </a:ext>
            </a:extLst>
          </p:cNvPr>
          <p:cNvSpPr/>
          <p:nvPr userDrawn="1"/>
        </p:nvSpPr>
        <p:spPr>
          <a:xfrm>
            <a:off x="4963352" y="4782166"/>
            <a:ext cx="6699765" cy="1416039"/>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2" descr="Pin PNG transparent image download, size: 1280x1204px">
            <a:extLst>
              <a:ext uri="{FF2B5EF4-FFF2-40B4-BE49-F238E27FC236}">
                <a16:creationId xmlns:a16="http://schemas.microsoft.com/office/drawing/2014/main" id="{EB90A0F2-F6AA-F626-E495-9C17F3BF729C}"/>
              </a:ext>
            </a:extLst>
          </p:cNvPr>
          <p:cNvPicPr>
            <a:picLocks noChangeAspect="1" noChangeArrowheads="1"/>
          </p:cNvPicPr>
          <p:nvPr userDrawn="1"/>
        </p:nvPicPr>
        <p:blipFill>
          <a:blip r:embed="rId4" cstate="hqprint">
            <a:extLst>
              <a:ext uri="{28A0092B-C50C-407E-A947-70E740481C1C}">
                <a14:useLocalDpi xmlns:a14="http://schemas.microsoft.com/office/drawing/2010/main"/>
              </a:ext>
            </a:extLst>
          </a:blip>
          <a:srcRect/>
          <a:stretch>
            <a:fillRect/>
          </a:stretch>
        </p:blipFill>
        <p:spPr bwMode="auto">
          <a:xfrm rot="9181058" flipV="1">
            <a:off x="8101191" y="4706922"/>
            <a:ext cx="494986" cy="465565"/>
          </a:xfrm>
          <a:prstGeom prst="rect">
            <a:avLst/>
          </a:prstGeom>
          <a:noFill/>
          <a:extLst>
            <a:ext uri="{909E8E84-426E-40DD-AFC4-6F175D3DCCD1}">
              <a14:hiddenFill xmlns:a14="http://schemas.microsoft.com/office/drawing/2010/main">
                <a:solidFill>
                  <a:srgbClr val="FFFFFF"/>
                </a:solidFill>
              </a14:hiddenFill>
            </a:ext>
          </a:extLst>
        </p:spPr>
      </p:pic>
      <p:sp>
        <p:nvSpPr>
          <p:cNvPr id="56" name="Chord 55">
            <a:extLst>
              <a:ext uri="{FF2B5EF4-FFF2-40B4-BE49-F238E27FC236}">
                <a16:creationId xmlns:a16="http://schemas.microsoft.com/office/drawing/2014/main" id="{5C7F4A5F-4917-A744-CA9A-7DF1140EA72B}"/>
              </a:ext>
            </a:extLst>
          </p:cNvPr>
          <p:cNvSpPr/>
          <p:nvPr userDrawn="1"/>
        </p:nvSpPr>
        <p:spPr>
          <a:xfrm rot="17551701">
            <a:off x="10312423" y="-501625"/>
            <a:ext cx="1616621" cy="1616621"/>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7" name="Picture 56" descr="A red and black logo&#10;&#10;Description automatically generated">
            <a:extLst>
              <a:ext uri="{FF2B5EF4-FFF2-40B4-BE49-F238E27FC236}">
                <a16:creationId xmlns:a16="http://schemas.microsoft.com/office/drawing/2014/main" id="{69A45A9D-2924-64B4-60E4-31C16B7EE8A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0446162" y="175712"/>
            <a:ext cx="1344098" cy="410400"/>
          </a:xfrm>
          <a:prstGeom prst="rect">
            <a:avLst/>
          </a:prstGeom>
        </p:spPr>
      </p:pic>
      <p:sp>
        <p:nvSpPr>
          <p:cNvPr id="58" name="Rounded Rectangle 86">
            <a:extLst>
              <a:ext uri="{FF2B5EF4-FFF2-40B4-BE49-F238E27FC236}">
                <a16:creationId xmlns:a16="http://schemas.microsoft.com/office/drawing/2014/main" id="{F2C48AB1-BAE6-9879-E915-F5380002E65E}"/>
              </a:ext>
            </a:extLst>
          </p:cNvPr>
          <p:cNvSpPr/>
          <p:nvPr userDrawn="1"/>
        </p:nvSpPr>
        <p:spPr>
          <a:xfrm>
            <a:off x="777180" y="1659520"/>
            <a:ext cx="3484336" cy="5199131"/>
          </a:xfrm>
          <a:custGeom>
            <a:avLst/>
            <a:gdLst>
              <a:gd name="connsiteX0" fmla="*/ 0 w 3484336"/>
              <a:gd name="connsiteY0" fmla="*/ 366239 h 5565370"/>
              <a:gd name="connsiteX1" fmla="*/ 366239 w 3484336"/>
              <a:gd name="connsiteY1" fmla="*/ 0 h 5565370"/>
              <a:gd name="connsiteX2" fmla="*/ 3118097 w 3484336"/>
              <a:gd name="connsiteY2" fmla="*/ 0 h 5565370"/>
              <a:gd name="connsiteX3" fmla="*/ 3484336 w 3484336"/>
              <a:gd name="connsiteY3" fmla="*/ 366239 h 5565370"/>
              <a:gd name="connsiteX4" fmla="*/ 3484336 w 3484336"/>
              <a:gd name="connsiteY4" fmla="*/ 5199131 h 5565370"/>
              <a:gd name="connsiteX5" fmla="*/ 3118097 w 3484336"/>
              <a:gd name="connsiteY5" fmla="*/ 5565370 h 5565370"/>
              <a:gd name="connsiteX6" fmla="*/ 366239 w 3484336"/>
              <a:gd name="connsiteY6" fmla="*/ 5565370 h 5565370"/>
              <a:gd name="connsiteX7" fmla="*/ 0 w 3484336"/>
              <a:gd name="connsiteY7" fmla="*/ 5199131 h 5565370"/>
              <a:gd name="connsiteX8" fmla="*/ 0 w 3484336"/>
              <a:gd name="connsiteY8" fmla="*/ 366239 h 5565370"/>
              <a:gd name="connsiteX0" fmla="*/ 0 w 3484336"/>
              <a:gd name="connsiteY0" fmla="*/ 366239 h 5709043"/>
              <a:gd name="connsiteX1" fmla="*/ 366239 w 3484336"/>
              <a:gd name="connsiteY1" fmla="*/ 0 h 5709043"/>
              <a:gd name="connsiteX2" fmla="*/ 3118097 w 3484336"/>
              <a:gd name="connsiteY2" fmla="*/ 0 h 5709043"/>
              <a:gd name="connsiteX3" fmla="*/ 3484336 w 3484336"/>
              <a:gd name="connsiteY3" fmla="*/ 366239 h 5709043"/>
              <a:gd name="connsiteX4" fmla="*/ 3484336 w 3484336"/>
              <a:gd name="connsiteY4" fmla="*/ 5199131 h 5709043"/>
              <a:gd name="connsiteX5" fmla="*/ 366239 w 3484336"/>
              <a:gd name="connsiteY5" fmla="*/ 5565370 h 5709043"/>
              <a:gd name="connsiteX6" fmla="*/ 0 w 3484336"/>
              <a:gd name="connsiteY6" fmla="*/ 5199131 h 5709043"/>
              <a:gd name="connsiteX7" fmla="*/ 0 w 3484336"/>
              <a:gd name="connsiteY7" fmla="*/ 366239 h 5709043"/>
              <a:gd name="connsiteX0" fmla="*/ 0 w 3484336"/>
              <a:gd name="connsiteY0" fmla="*/ 366239 h 5803242"/>
              <a:gd name="connsiteX1" fmla="*/ 366239 w 3484336"/>
              <a:gd name="connsiteY1" fmla="*/ 0 h 5803242"/>
              <a:gd name="connsiteX2" fmla="*/ 3118097 w 3484336"/>
              <a:gd name="connsiteY2" fmla="*/ 0 h 5803242"/>
              <a:gd name="connsiteX3" fmla="*/ 3484336 w 3484336"/>
              <a:gd name="connsiteY3" fmla="*/ 366239 h 5803242"/>
              <a:gd name="connsiteX4" fmla="*/ 3484336 w 3484336"/>
              <a:gd name="connsiteY4" fmla="*/ 5199131 h 5803242"/>
              <a:gd name="connsiteX5" fmla="*/ 0 w 3484336"/>
              <a:gd name="connsiteY5" fmla="*/ 5199131 h 5803242"/>
              <a:gd name="connsiteX6" fmla="*/ 0 w 3484336"/>
              <a:gd name="connsiteY6" fmla="*/ 366239 h 5803242"/>
              <a:gd name="connsiteX0" fmla="*/ 0 w 3484336"/>
              <a:gd name="connsiteY0" fmla="*/ 366239 h 5875383"/>
              <a:gd name="connsiteX1" fmla="*/ 366239 w 3484336"/>
              <a:gd name="connsiteY1" fmla="*/ 0 h 5875383"/>
              <a:gd name="connsiteX2" fmla="*/ 3118097 w 3484336"/>
              <a:gd name="connsiteY2" fmla="*/ 0 h 5875383"/>
              <a:gd name="connsiteX3" fmla="*/ 3484336 w 3484336"/>
              <a:gd name="connsiteY3" fmla="*/ 366239 h 5875383"/>
              <a:gd name="connsiteX4" fmla="*/ 3484336 w 3484336"/>
              <a:gd name="connsiteY4" fmla="*/ 5199131 h 5875383"/>
              <a:gd name="connsiteX5" fmla="*/ 0 w 3484336"/>
              <a:gd name="connsiteY5" fmla="*/ 5199131 h 5875383"/>
              <a:gd name="connsiteX6" fmla="*/ 0 w 3484336"/>
              <a:gd name="connsiteY6" fmla="*/ 366239 h 5875383"/>
              <a:gd name="connsiteX0" fmla="*/ 0 w 3484336"/>
              <a:gd name="connsiteY0" fmla="*/ 366239 h 5557123"/>
              <a:gd name="connsiteX1" fmla="*/ 366239 w 3484336"/>
              <a:gd name="connsiteY1" fmla="*/ 0 h 5557123"/>
              <a:gd name="connsiteX2" fmla="*/ 3118097 w 3484336"/>
              <a:gd name="connsiteY2" fmla="*/ 0 h 5557123"/>
              <a:gd name="connsiteX3" fmla="*/ 3484336 w 3484336"/>
              <a:gd name="connsiteY3" fmla="*/ 366239 h 5557123"/>
              <a:gd name="connsiteX4" fmla="*/ 3484336 w 3484336"/>
              <a:gd name="connsiteY4" fmla="*/ 5199131 h 5557123"/>
              <a:gd name="connsiteX5" fmla="*/ 0 w 3484336"/>
              <a:gd name="connsiteY5" fmla="*/ 5199131 h 5557123"/>
              <a:gd name="connsiteX6" fmla="*/ 0 w 3484336"/>
              <a:gd name="connsiteY6" fmla="*/ 366239 h 5557123"/>
              <a:gd name="connsiteX0" fmla="*/ 0 w 3484336"/>
              <a:gd name="connsiteY0" fmla="*/ 366239 h 5875383"/>
              <a:gd name="connsiteX1" fmla="*/ 366239 w 3484336"/>
              <a:gd name="connsiteY1" fmla="*/ 0 h 5875383"/>
              <a:gd name="connsiteX2" fmla="*/ 3118097 w 3484336"/>
              <a:gd name="connsiteY2" fmla="*/ 0 h 5875383"/>
              <a:gd name="connsiteX3" fmla="*/ 3484336 w 3484336"/>
              <a:gd name="connsiteY3" fmla="*/ 366239 h 5875383"/>
              <a:gd name="connsiteX4" fmla="*/ 3484336 w 3484336"/>
              <a:gd name="connsiteY4" fmla="*/ 5199131 h 5875383"/>
              <a:gd name="connsiteX5" fmla="*/ 0 w 3484336"/>
              <a:gd name="connsiteY5" fmla="*/ 5199131 h 5875383"/>
              <a:gd name="connsiteX6" fmla="*/ 0 w 3484336"/>
              <a:gd name="connsiteY6" fmla="*/ 366239 h 5875383"/>
              <a:gd name="connsiteX0" fmla="*/ 0 w 3484336"/>
              <a:gd name="connsiteY0" fmla="*/ 366239 h 5557123"/>
              <a:gd name="connsiteX1" fmla="*/ 366239 w 3484336"/>
              <a:gd name="connsiteY1" fmla="*/ 0 h 5557123"/>
              <a:gd name="connsiteX2" fmla="*/ 3118097 w 3484336"/>
              <a:gd name="connsiteY2" fmla="*/ 0 h 5557123"/>
              <a:gd name="connsiteX3" fmla="*/ 3484336 w 3484336"/>
              <a:gd name="connsiteY3" fmla="*/ 366239 h 5557123"/>
              <a:gd name="connsiteX4" fmla="*/ 3484336 w 3484336"/>
              <a:gd name="connsiteY4" fmla="*/ 5199131 h 5557123"/>
              <a:gd name="connsiteX5" fmla="*/ 0 w 3484336"/>
              <a:gd name="connsiteY5" fmla="*/ 5199131 h 5557123"/>
              <a:gd name="connsiteX6" fmla="*/ 0 w 3484336"/>
              <a:gd name="connsiteY6" fmla="*/ 366239 h 5557123"/>
              <a:gd name="connsiteX0" fmla="*/ 0 w 3484336"/>
              <a:gd name="connsiteY0" fmla="*/ 366239 h 5199131"/>
              <a:gd name="connsiteX1" fmla="*/ 366239 w 3484336"/>
              <a:gd name="connsiteY1" fmla="*/ 0 h 5199131"/>
              <a:gd name="connsiteX2" fmla="*/ 3118097 w 3484336"/>
              <a:gd name="connsiteY2" fmla="*/ 0 h 5199131"/>
              <a:gd name="connsiteX3" fmla="*/ 3484336 w 3484336"/>
              <a:gd name="connsiteY3" fmla="*/ 366239 h 5199131"/>
              <a:gd name="connsiteX4" fmla="*/ 3484336 w 3484336"/>
              <a:gd name="connsiteY4" fmla="*/ 5199131 h 5199131"/>
              <a:gd name="connsiteX5" fmla="*/ 0 w 3484336"/>
              <a:gd name="connsiteY5" fmla="*/ 5199131 h 5199131"/>
              <a:gd name="connsiteX6" fmla="*/ 0 w 3484336"/>
              <a:gd name="connsiteY6" fmla="*/ 366239 h 519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4336" h="5199131">
                <a:moveTo>
                  <a:pt x="0" y="366239"/>
                </a:moveTo>
                <a:cubicBezTo>
                  <a:pt x="0" y="163971"/>
                  <a:pt x="163971" y="0"/>
                  <a:pt x="366239" y="0"/>
                </a:cubicBezTo>
                <a:lnTo>
                  <a:pt x="3118097" y="0"/>
                </a:lnTo>
                <a:cubicBezTo>
                  <a:pt x="3320365" y="0"/>
                  <a:pt x="3484336" y="163971"/>
                  <a:pt x="3484336" y="366239"/>
                </a:cubicBezTo>
                <a:lnTo>
                  <a:pt x="3484336" y="5199131"/>
                </a:lnTo>
                <a:lnTo>
                  <a:pt x="0" y="5199131"/>
                </a:lnTo>
                <a:lnTo>
                  <a:pt x="0" y="36623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010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red and white circle with text and a heart with food icons&#10;&#10;Description automatically generated">
            <a:extLst>
              <a:ext uri="{FF2B5EF4-FFF2-40B4-BE49-F238E27FC236}">
                <a16:creationId xmlns:a16="http://schemas.microsoft.com/office/drawing/2014/main" id="{14A16745-E7B1-C551-BDC1-0B96A2E3280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96448" y="294408"/>
            <a:ext cx="2200768" cy="2269190"/>
          </a:xfrm>
          <a:prstGeom prst="rect">
            <a:avLst/>
          </a:prstGeom>
        </p:spPr>
      </p:pic>
      <p:pic>
        <p:nvPicPr>
          <p:cNvPr id="5" name="Picture 4" descr="A picture containing worktable&#10;&#10;Description automatically generated">
            <a:extLst>
              <a:ext uri="{FF2B5EF4-FFF2-40B4-BE49-F238E27FC236}">
                <a16:creationId xmlns:a16="http://schemas.microsoft.com/office/drawing/2014/main" id="{29D79F68-00C9-9B81-D502-3B8DCFEE19C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50347" y="1294338"/>
            <a:ext cx="2171483" cy="2171483"/>
          </a:xfrm>
          <a:prstGeom prst="ellipse">
            <a:avLst/>
          </a:prstGeom>
        </p:spPr>
      </p:pic>
      <p:pic>
        <p:nvPicPr>
          <p:cNvPr id="6" name="Picture 5">
            <a:extLst>
              <a:ext uri="{FF2B5EF4-FFF2-40B4-BE49-F238E27FC236}">
                <a16:creationId xmlns:a16="http://schemas.microsoft.com/office/drawing/2014/main" id="{59C861E8-1978-9660-1224-E33EF44CF6CD}"/>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947978" y="104244"/>
            <a:ext cx="1795093" cy="1864136"/>
          </a:xfrm>
          <a:prstGeom prst="rect">
            <a:avLst/>
          </a:prstGeom>
        </p:spPr>
      </p:pic>
      <p:pic>
        <p:nvPicPr>
          <p:cNvPr id="7" name="Picture 6" descr="A person in a white coat&#10;&#10;Description automatically generated with low confidence">
            <a:extLst>
              <a:ext uri="{FF2B5EF4-FFF2-40B4-BE49-F238E27FC236}">
                <a16:creationId xmlns:a16="http://schemas.microsoft.com/office/drawing/2014/main" id="{3D140174-56D2-78D5-5183-F77EC1AA538A}"/>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9109990" y="1491917"/>
            <a:ext cx="3082010" cy="4807116"/>
          </a:xfrm>
          <a:prstGeom prst="rect">
            <a:avLst/>
          </a:prstGeom>
        </p:spPr>
      </p:pic>
      <p:pic>
        <p:nvPicPr>
          <p:cNvPr id="8" name="Picture 7">
            <a:extLst>
              <a:ext uri="{FF2B5EF4-FFF2-40B4-BE49-F238E27FC236}">
                <a16:creationId xmlns:a16="http://schemas.microsoft.com/office/drawing/2014/main" id="{C1139214-4A5A-F642-1A8E-B62176E8772C}"/>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0797427" y="222158"/>
            <a:ext cx="1189271" cy="1235012"/>
          </a:xfrm>
          <a:prstGeom prst="rect">
            <a:avLst/>
          </a:prstGeom>
        </p:spPr>
      </p:pic>
      <p:sp>
        <p:nvSpPr>
          <p:cNvPr id="9" name="Rectangle 8">
            <a:extLst>
              <a:ext uri="{FF2B5EF4-FFF2-40B4-BE49-F238E27FC236}">
                <a16:creationId xmlns:a16="http://schemas.microsoft.com/office/drawing/2014/main" id="{5D02F722-DF46-D9A3-4CD7-80AB8685F650}"/>
              </a:ext>
            </a:extLst>
          </p:cNvPr>
          <p:cNvSpPr/>
          <p:nvPr userDrawn="1"/>
        </p:nvSpPr>
        <p:spPr>
          <a:xfrm>
            <a:off x="1" y="6368527"/>
            <a:ext cx="12192000" cy="489474"/>
          </a:xfrm>
          <a:prstGeom prst="rect">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8712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m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B20DF2C-1B13-0186-0C54-E1AD1579412C}"/>
              </a:ext>
            </a:extLst>
          </p:cNvPr>
          <p:cNvSpPr/>
          <p:nvPr userDrawn="1"/>
        </p:nvSpPr>
        <p:spPr>
          <a:xfrm>
            <a:off x="0" y="1"/>
            <a:ext cx="12192000" cy="6883896"/>
          </a:xfrm>
          <a:prstGeom prst="rect">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Title 1">
            <a:extLst>
              <a:ext uri="{FF2B5EF4-FFF2-40B4-BE49-F238E27FC236}">
                <a16:creationId xmlns:a16="http://schemas.microsoft.com/office/drawing/2014/main" id="{E0D83AB4-3268-78C5-9A83-C9019CBD46A9}"/>
              </a:ext>
            </a:extLst>
          </p:cNvPr>
          <p:cNvSpPr txBox="1">
            <a:spLocks/>
          </p:cNvSpPr>
          <p:nvPr userDrawn="1"/>
        </p:nvSpPr>
        <p:spPr bwMode="auto">
          <a:xfrm>
            <a:off x="572836" y="635971"/>
            <a:ext cx="4914900"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a:ea typeface="+mj-ea"/>
                <a:cs typeface="+mj-cs"/>
              </a:rPr>
              <a:t>About me</a:t>
            </a:r>
          </a:p>
        </p:txBody>
      </p:sp>
      <p:sp>
        <p:nvSpPr>
          <p:cNvPr id="17" name="Rounded Rectangle 16">
            <a:extLst>
              <a:ext uri="{FF2B5EF4-FFF2-40B4-BE49-F238E27FC236}">
                <a16:creationId xmlns:a16="http://schemas.microsoft.com/office/drawing/2014/main" id="{EE025082-3A3B-DF86-E724-30E704F23B6D}"/>
              </a:ext>
            </a:extLst>
          </p:cNvPr>
          <p:cNvSpPr/>
          <p:nvPr userDrawn="1"/>
        </p:nvSpPr>
        <p:spPr>
          <a:xfrm>
            <a:off x="3914986" y="430871"/>
            <a:ext cx="4362028" cy="5909496"/>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Picture 2" descr="Pin PNG transparent image download, size: 1280x1204px">
            <a:extLst>
              <a:ext uri="{FF2B5EF4-FFF2-40B4-BE49-F238E27FC236}">
                <a16:creationId xmlns:a16="http://schemas.microsoft.com/office/drawing/2014/main" id="{2FC5A789-0EED-3CA7-7350-4EEF85CDCF35}"/>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rot="9181058" flipV="1">
            <a:off x="5921826" y="282031"/>
            <a:ext cx="692900" cy="651715"/>
          </a:xfrm>
          <a:prstGeom prst="rect">
            <a:avLst/>
          </a:prstGeom>
          <a:noFill/>
          <a:extLst>
            <a:ext uri="{909E8E84-426E-40DD-AFC4-6F175D3DCCD1}">
              <a14:hiddenFill xmlns:a14="http://schemas.microsoft.com/office/drawing/2010/main">
                <a:solidFill>
                  <a:srgbClr val="FFFFFF"/>
                </a:solidFill>
              </a14:hiddenFill>
            </a:ext>
          </a:extLst>
        </p:spPr>
      </p:pic>
      <p:sp>
        <p:nvSpPr>
          <p:cNvPr id="20" name="Chord 19">
            <a:extLst>
              <a:ext uri="{FF2B5EF4-FFF2-40B4-BE49-F238E27FC236}">
                <a16:creationId xmlns:a16="http://schemas.microsoft.com/office/drawing/2014/main" id="{23CAE3B9-1740-92CC-5CE1-1737652536C5}"/>
              </a:ext>
            </a:extLst>
          </p:cNvPr>
          <p:cNvSpPr/>
          <p:nvPr userDrawn="1"/>
        </p:nvSpPr>
        <p:spPr>
          <a:xfrm rot="17551701">
            <a:off x="10312423" y="-501625"/>
            <a:ext cx="1616621" cy="1616621"/>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1" name="Picture 20" descr="A red and black logo&#10;&#10;Description automatically generated">
            <a:extLst>
              <a:ext uri="{FF2B5EF4-FFF2-40B4-BE49-F238E27FC236}">
                <a16:creationId xmlns:a16="http://schemas.microsoft.com/office/drawing/2014/main" id="{A4C425F8-43C4-52C2-12EC-C45CDC38CE1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446162" y="175712"/>
            <a:ext cx="1344098" cy="410400"/>
          </a:xfrm>
          <a:prstGeom prst="rect">
            <a:avLst/>
          </a:prstGeom>
        </p:spPr>
      </p:pic>
      <p:sp>
        <p:nvSpPr>
          <p:cNvPr id="22" name="Chord 21">
            <a:extLst>
              <a:ext uri="{FF2B5EF4-FFF2-40B4-BE49-F238E27FC236}">
                <a16:creationId xmlns:a16="http://schemas.microsoft.com/office/drawing/2014/main" id="{AB12D6DB-5D0D-F969-2CCC-0B9C44D7D277}"/>
              </a:ext>
            </a:extLst>
          </p:cNvPr>
          <p:cNvSpPr/>
          <p:nvPr userDrawn="1"/>
        </p:nvSpPr>
        <p:spPr>
          <a:xfrm rot="6750573">
            <a:off x="8926427" y="4846832"/>
            <a:ext cx="2987067" cy="2987067"/>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2AB2B515-154A-5BBC-7111-450AD7628448}"/>
              </a:ext>
            </a:extLst>
          </p:cNvPr>
          <p:cNvSpPr/>
          <p:nvPr userDrawn="1"/>
        </p:nvSpPr>
        <p:spPr>
          <a:xfrm>
            <a:off x="4162192" y="788800"/>
            <a:ext cx="3867617" cy="416264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9116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y education and experi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0AFE-3CA6-23B1-9FAD-A9A8BAF5CE6D}"/>
              </a:ext>
            </a:extLst>
          </p:cNvPr>
          <p:cNvSpPr txBox="1">
            <a:spLocks/>
          </p:cNvSpPr>
          <p:nvPr userDrawn="1"/>
        </p:nvSpPr>
        <p:spPr bwMode="auto">
          <a:xfrm>
            <a:off x="549901" y="635971"/>
            <a:ext cx="7820137"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My education and experience</a:t>
            </a:r>
          </a:p>
        </p:txBody>
      </p:sp>
      <p:sp>
        <p:nvSpPr>
          <p:cNvPr id="3" name="Rectangle 2">
            <a:extLst>
              <a:ext uri="{FF2B5EF4-FFF2-40B4-BE49-F238E27FC236}">
                <a16:creationId xmlns:a16="http://schemas.microsoft.com/office/drawing/2014/main" id="{875B9FE7-AE48-FA94-F78D-AB7E8B4B2324}"/>
              </a:ext>
            </a:extLst>
          </p:cNvPr>
          <p:cNvSpPr/>
          <p:nvPr userDrawn="1"/>
        </p:nvSpPr>
        <p:spPr>
          <a:xfrm>
            <a:off x="1" y="6368527"/>
            <a:ext cx="12192000" cy="489474"/>
          </a:xfrm>
          <a:prstGeom prst="rect">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hord 3">
            <a:extLst>
              <a:ext uri="{FF2B5EF4-FFF2-40B4-BE49-F238E27FC236}">
                <a16:creationId xmlns:a16="http://schemas.microsoft.com/office/drawing/2014/main" id="{681A42D7-3FF9-41D6-6911-EF428D940EB6}"/>
              </a:ext>
            </a:extLst>
          </p:cNvPr>
          <p:cNvSpPr/>
          <p:nvPr userDrawn="1"/>
        </p:nvSpPr>
        <p:spPr>
          <a:xfrm rot="17551701">
            <a:off x="10312423" y="-501625"/>
            <a:ext cx="1616621" cy="1616621"/>
          </a:xfrm>
          <a:prstGeom prst="chord">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descr="A black and white logo with white text&#10;&#10;Description automatically generated">
            <a:extLst>
              <a:ext uri="{FF2B5EF4-FFF2-40B4-BE49-F238E27FC236}">
                <a16:creationId xmlns:a16="http://schemas.microsoft.com/office/drawing/2014/main" id="{580D1258-019B-5D61-36E9-09447D275C4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446162" y="170443"/>
            <a:ext cx="1343469" cy="419975"/>
          </a:xfrm>
          <a:prstGeom prst="rect">
            <a:avLst/>
          </a:prstGeom>
        </p:spPr>
      </p:pic>
      <p:cxnSp>
        <p:nvCxnSpPr>
          <p:cNvPr id="6" name="Straight Connector 5">
            <a:extLst>
              <a:ext uri="{FF2B5EF4-FFF2-40B4-BE49-F238E27FC236}">
                <a16:creationId xmlns:a16="http://schemas.microsoft.com/office/drawing/2014/main" id="{FD2BEC96-D18C-F117-21FA-353642DBBE4D}"/>
              </a:ext>
            </a:extLst>
          </p:cNvPr>
          <p:cNvCxnSpPr/>
          <p:nvPr userDrawn="1"/>
        </p:nvCxnSpPr>
        <p:spPr>
          <a:xfrm>
            <a:off x="656405" y="3598149"/>
            <a:ext cx="10788659" cy="0"/>
          </a:xfrm>
          <a:prstGeom prst="line">
            <a:avLst/>
          </a:prstGeom>
          <a:ln w="38100">
            <a:solidFill>
              <a:schemeClr val="tx1"/>
            </a:solidFill>
            <a:headEnd type="none" w="lg" len="lg"/>
            <a:tailEnd type="triangle" w="lg" len="med"/>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60EC337B-477B-62FB-2AC2-116F73B9A77D}"/>
              </a:ext>
            </a:extLst>
          </p:cNvPr>
          <p:cNvGrpSpPr/>
          <p:nvPr userDrawn="1"/>
        </p:nvGrpSpPr>
        <p:grpSpPr>
          <a:xfrm>
            <a:off x="444206" y="1462889"/>
            <a:ext cx="1344706" cy="2207702"/>
            <a:chOff x="489471" y="1409188"/>
            <a:chExt cx="1344706" cy="2207702"/>
          </a:xfrm>
        </p:grpSpPr>
        <p:cxnSp>
          <p:nvCxnSpPr>
            <p:cNvPr id="12" name="Straight Connector 11">
              <a:extLst>
                <a:ext uri="{FF2B5EF4-FFF2-40B4-BE49-F238E27FC236}">
                  <a16:creationId xmlns:a16="http://schemas.microsoft.com/office/drawing/2014/main" id="{EAEE2A67-A894-3C10-2EC3-28783E39A1A9}"/>
                </a:ext>
              </a:extLst>
            </p:cNvPr>
            <p:cNvCxnSpPr>
              <a:cxnSpLocks/>
            </p:cNvCxnSpPr>
            <p:nvPr/>
          </p:nvCxnSpPr>
          <p:spPr>
            <a:xfrm flipV="1">
              <a:off x="1195698" y="2867494"/>
              <a:ext cx="0" cy="645459"/>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3" name="Teardrop 12">
              <a:extLst>
                <a:ext uri="{FF2B5EF4-FFF2-40B4-BE49-F238E27FC236}">
                  <a16:creationId xmlns:a16="http://schemas.microsoft.com/office/drawing/2014/main" id="{D6EE2F32-58B7-BF4C-50A6-F36FCE6EF8D9}"/>
                </a:ext>
              </a:extLst>
            </p:cNvPr>
            <p:cNvSpPr/>
            <p:nvPr/>
          </p:nvSpPr>
          <p:spPr>
            <a:xfrm rot="8006843">
              <a:off x="489471" y="1409188"/>
              <a:ext cx="1344706" cy="1344706"/>
            </a:xfrm>
            <a:prstGeom prst="teardrop">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21790FF3-5664-1969-6D9E-40BE827DB50A}"/>
                </a:ext>
              </a:extLst>
            </p:cNvPr>
            <p:cNvSpPr/>
            <p:nvPr/>
          </p:nvSpPr>
          <p:spPr>
            <a:xfrm>
              <a:off x="564132" y="1480330"/>
              <a:ext cx="1202434" cy="120243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8E867CDF-8B71-F4F7-A7B9-BAAB8489E195}"/>
                </a:ext>
              </a:extLst>
            </p:cNvPr>
            <p:cNvSpPr/>
            <p:nvPr/>
          </p:nvSpPr>
          <p:spPr>
            <a:xfrm>
              <a:off x="1108035" y="3469290"/>
              <a:ext cx="147600" cy="147600"/>
            </a:xfrm>
            <a:prstGeom prst="ellipse">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6" name="Group 15">
            <a:extLst>
              <a:ext uri="{FF2B5EF4-FFF2-40B4-BE49-F238E27FC236}">
                <a16:creationId xmlns:a16="http://schemas.microsoft.com/office/drawing/2014/main" id="{8096D0E1-9D00-A80C-A03B-973ACAFA76E6}"/>
              </a:ext>
            </a:extLst>
          </p:cNvPr>
          <p:cNvGrpSpPr/>
          <p:nvPr userDrawn="1"/>
        </p:nvGrpSpPr>
        <p:grpSpPr>
          <a:xfrm>
            <a:off x="5049152" y="1462889"/>
            <a:ext cx="1344706" cy="2207702"/>
            <a:chOff x="477114" y="1409188"/>
            <a:chExt cx="1344706" cy="2207702"/>
          </a:xfrm>
        </p:grpSpPr>
        <p:cxnSp>
          <p:nvCxnSpPr>
            <p:cNvPr id="17" name="Straight Connector 16">
              <a:extLst>
                <a:ext uri="{FF2B5EF4-FFF2-40B4-BE49-F238E27FC236}">
                  <a16:creationId xmlns:a16="http://schemas.microsoft.com/office/drawing/2014/main" id="{6687DC44-3163-AA75-4C39-3C2BC2FFD5BA}"/>
                </a:ext>
              </a:extLst>
            </p:cNvPr>
            <p:cNvCxnSpPr>
              <a:cxnSpLocks/>
            </p:cNvCxnSpPr>
            <p:nvPr/>
          </p:nvCxnSpPr>
          <p:spPr>
            <a:xfrm flipV="1">
              <a:off x="1170984" y="2879851"/>
              <a:ext cx="0" cy="645459"/>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8" name="Teardrop 17">
              <a:extLst>
                <a:ext uri="{FF2B5EF4-FFF2-40B4-BE49-F238E27FC236}">
                  <a16:creationId xmlns:a16="http://schemas.microsoft.com/office/drawing/2014/main" id="{B8F15C41-CAC2-EBE4-2CB4-5997BF7C1B03}"/>
                </a:ext>
              </a:extLst>
            </p:cNvPr>
            <p:cNvSpPr/>
            <p:nvPr/>
          </p:nvSpPr>
          <p:spPr>
            <a:xfrm rot="8006843">
              <a:off x="477114" y="1409188"/>
              <a:ext cx="1344706" cy="1344706"/>
            </a:xfrm>
            <a:prstGeom prst="teardrop">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Oval 18">
              <a:extLst>
                <a:ext uri="{FF2B5EF4-FFF2-40B4-BE49-F238E27FC236}">
                  <a16:creationId xmlns:a16="http://schemas.microsoft.com/office/drawing/2014/main" id="{50FB34DC-E2FB-95E0-4210-1EB11CEE429E}"/>
                </a:ext>
              </a:extLst>
            </p:cNvPr>
            <p:cNvSpPr/>
            <p:nvPr/>
          </p:nvSpPr>
          <p:spPr>
            <a:xfrm>
              <a:off x="550584" y="1480330"/>
              <a:ext cx="1202434" cy="120243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Oval 19">
              <a:extLst>
                <a:ext uri="{FF2B5EF4-FFF2-40B4-BE49-F238E27FC236}">
                  <a16:creationId xmlns:a16="http://schemas.microsoft.com/office/drawing/2014/main" id="{5C655DF7-AF4C-DD83-B389-87F55E5F0428}"/>
                </a:ext>
              </a:extLst>
            </p:cNvPr>
            <p:cNvSpPr/>
            <p:nvPr/>
          </p:nvSpPr>
          <p:spPr>
            <a:xfrm>
              <a:off x="1108035" y="3469290"/>
              <a:ext cx="147600" cy="147600"/>
            </a:xfrm>
            <a:prstGeom prst="ellipse">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21" name="Group 20">
            <a:extLst>
              <a:ext uri="{FF2B5EF4-FFF2-40B4-BE49-F238E27FC236}">
                <a16:creationId xmlns:a16="http://schemas.microsoft.com/office/drawing/2014/main" id="{C62D5F6B-6310-B9DB-82CB-676BDB0422F7}"/>
              </a:ext>
            </a:extLst>
          </p:cNvPr>
          <p:cNvGrpSpPr/>
          <p:nvPr userDrawn="1"/>
        </p:nvGrpSpPr>
        <p:grpSpPr>
          <a:xfrm rot="10800000">
            <a:off x="2792682" y="3536017"/>
            <a:ext cx="1344706" cy="2207702"/>
            <a:chOff x="489471" y="1409188"/>
            <a:chExt cx="1344706" cy="2207702"/>
          </a:xfrm>
        </p:grpSpPr>
        <p:cxnSp>
          <p:nvCxnSpPr>
            <p:cNvPr id="22" name="Straight Connector 21">
              <a:extLst>
                <a:ext uri="{FF2B5EF4-FFF2-40B4-BE49-F238E27FC236}">
                  <a16:creationId xmlns:a16="http://schemas.microsoft.com/office/drawing/2014/main" id="{B129D128-631D-A040-EDCC-4468DA4743D1}"/>
                </a:ext>
              </a:extLst>
            </p:cNvPr>
            <p:cNvCxnSpPr>
              <a:cxnSpLocks/>
            </p:cNvCxnSpPr>
            <p:nvPr/>
          </p:nvCxnSpPr>
          <p:spPr>
            <a:xfrm flipV="1">
              <a:off x="1183341" y="2879851"/>
              <a:ext cx="0" cy="645459"/>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3" name="Teardrop 22">
              <a:extLst>
                <a:ext uri="{FF2B5EF4-FFF2-40B4-BE49-F238E27FC236}">
                  <a16:creationId xmlns:a16="http://schemas.microsoft.com/office/drawing/2014/main" id="{08B2517A-3C4E-CD2D-8892-E7F2FAD0D57A}"/>
                </a:ext>
              </a:extLst>
            </p:cNvPr>
            <p:cNvSpPr/>
            <p:nvPr/>
          </p:nvSpPr>
          <p:spPr>
            <a:xfrm rot="8006843">
              <a:off x="489471" y="1409188"/>
              <a:ext cx="1344706" cy="1344706"/>
            </a:xfrm>
            <a:prstGeom prst="teardrop">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Oval 23">
              <a:extLst>
                <a:ext uri="{FF2B5EF4-FFF2-40B4-BE49-F238E27FC236}">
                  <a16:creationId xmlns:a16="http://schemas.microsoft.com/office/drawing/2014/main" id="{95E56FF7-78EF-CB59-1068-C7FB3495B987}"/>
                </a:ext>
              </a:extLst>
            </p:cNvPr>
            <p:cNvSpPr/>
            <p:nvPr/>
          </p:nvSpPr>
          <p:spPr>
            <a:xfrm>
              <a:off x="564132" y="1480330"/>
              <a:ext cx="1202434" cy="120243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Oval 24">
              <a:extLst>
                <a:ext uri="{FF2B5EF4-FFF2-40B4-BE49-F238E27FC236}">
                  <a16:creationId xmlns:a16="http://schemas.microsoft.com/office/drawing/2014/main" id="{B05D8F38-E2F3-2724-3875-BCDBF291CEE5}"/>
                </a:ext>
              </a:extLst>
            </p:cNvPr>
            <p:cNvSpPr/>
            <p:nvPr/>
          </p:nvSpPr>
          <p:spPr>
            <a:xfrm>
              <a:off x="1108035" y="3469290"/>
              <a:ext cx="147600" cy="147600"/>
            </a:xfrm>
            <a:prstGeom prst="ellipse">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27" name="Group 26">
            <a:extLst>
              <a:ext uri="{FF2B5EF4-FFF2-40B4-BE49-F238E27FC236}">
                <a16:creationId xmlns:a16="http://schemas.microsoft.com/office/drawing/2014/main" id="{126EBD7B-3CC5-8759-1991-B296493DF90B}"/>
              </a:ext>
            </a:extLst>
          </p:cNvPr>
          <p:cNvGrpSpPr/>
          <p:nvPr userDrawn="1"/>
        </p:nvGrpSpPr>
        <p:grpSpPr>
          <a:xfrm rot="10800000">
            <a:off x="7415079" y="3530441"/>
            <a:ext cx="1344706" cy="2207702"/>
            <a:chOff x="489471" y="1409188"/>
            <a:chExt cx="1344706" cy="2207702"/>
          </a:xfrm>
        </p:grpSpPr>
        <p:cxnSp>
          <p:nvCxnSpPr>
            <p:cNvPr id="28" name="Straight Connector 27">
              <a:extLst>
                <a:ext uri="{FF2B5EF4-FFF2-40B4-BE49-F238E27FC236}">
                  <a16:creationId xmlns:a16="http://schemas.microsoft.com/office/drawing/2014/main" id="{330BFB6D-F58C-39E5-A73C-08A3F5E5E6ED}"/>
                </a:ext>
              </a:extLst>
            </p:cNvPr>
            <p:cNvCxnSpPr>
              <a:cxnSpLocks/>
            </p:cNvCxnSpPr>
            <p:nvPr/>
          </p:nvCxnSpPr>
          <p:spPr>
            <a:xfrm flipV="1">
              <a:off x="1183341" y="2879851"/>
              <a:ext cx="0" cy="645459"/>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9" name="Teardrop 28">
              <a:extLst>
                <a:ext uri="{FF2B5EF4-FFF2-40B4-BE49-F238E27FC236}">
                  <a16:creationId xmlns:a16="http://schemas.microsoft.com/office/drawing/2014/main" id="{4528E318-9141-4B0C-233F-C471365668BC}"/>
                </a:ext>
              </a:extLst>
            </p:cNvPr>
            <p:cNvSpPr/>
            <p:nvPr/>
          </p:nvSpPr>
          <p:spPr>
            <a:xfrm rot="8006843">
              <a:off x="489471" y="1409188"/>
              <a:ext cx="1344706" cy="1344706"/>
            </a:xfrm>
            <a:prstGeom prst="teardrop">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Oval 29">
              <a:extLst>
                <a:ext uri="{FF2B5EF4-FFF2-40B4-BE49-F238E27FC236}">
                  <a16:creationId xmlns:a16="http://schemas.microsoft.com/office/drawing/2014/main" id="{63A87707-373D-F555-1518-EBFFB2AC497A}"/>
                </a:ext>
              </a:extLst>
            </p:cNvPr>
            <p:cNvSpPr/>
            <p:nvPr/>
          </p:nvSpPr>
          <p:spPr>
            <a:xfrm>
              <a:off x="564132" y="1480330"/>
              <a:ext cx="1202434" cy="120243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Oval 30">
              <a:extLst>
                <a:ext uri="{FF2B5EF4-FFF2-40B4-BE49-F238E27FC236}">
                  <a16:creationId xmlns:a16="http://schemas.microsoft.com/office/drawing/2014/main" id="{CE90CCD9-5372-666E-502C-0BE8DF76BCAE}"/>
                </a:ext>
              </a:extLst>
            </p:cNvPr>
            <p:cNvSpPr/>
            <p:nvPr/>
          </p:nvSpPr>
          <p:spPr>
            <a:xfrm>
              <a:off x="1108035" y="3469290"/>
              <a:ext cx="147600" cy="147600"/>
            </a:xfrm>
            <a:prstGeom prst="ellipse">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44" name="Picture 2" descr="Pin PNG transparent image download, size: 1280x1204px">
            <a:extLst>
              <a:ext uri="{FF2B5EF4-FFF2-40B4-BE49-F238E27FC236}">
                <a16:creationId xmlns:a16="http://schemas.microsoft.com/office/drawing/2014/main" id="{2F49EFB5-6B19-558D-E7F5-2FE8374FAA84}"/>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rot="9181058" flipV="1">
            <a:off x="3331379" y="3380092"/>
            <a:ext cx="494986" cy="46556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Pin PNG transparent image download, size: 1280x1204px">
            <a:extLst>
              <a:ext uri="{FF2B5EF4-FFF2-40B4-BE49-F238E27FC236}">
                <a16:creationId xmlns:a16="http://schemas.microsoft.com/office/drawing/2014/main" id="{969C115E-9736-1234-4B1A-D74227F9B1DE}"/>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rot="9181058" flipV="1">
            <a:off x="5600630" y="3387523"/>
            <a:ext cx="494986" cy="46556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Pin PNG transparent image download, size: 1280x1204px">
            <a:extLst>
              <a:ext uri="{FF2B5EF4-FFF2-40B4-BE49-F238E27FC236}">
                <a16:creationId xmlns:a16="http://schemas.microsoft.com/office/drawing/2014/main" id="{625EA681-08A0-B734-DE46-EACA8EB25D6D}"/>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rot="9181058" flipV="1">
            <a:off x="7923968" y="3380093"/>
            <a:ext cx="494986" cy="46556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Pin PNG transparent image download, size: 1280x1204px">
            <a:extLst>
              <a:ext uri="{FF2B5EF4-FFF2-40B4-BE49-F238E27FC236}">
                <a16:creationId xmlns:a16="http://schemas.microsoft.com/office/drawing/2014/main" id="{09518B96-5A79-CA11-E952-2A87FC9A70E4}"/>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rot="9181058" flipV="1">
            <a:off x="1014586" y="3401730"/>
            <a:ext cx="494986" cy="46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y role and what I do day to day">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DB42CD76-47A5-EE2F-7DC8-4C617D1609A1}"/>
              </a:ext>
            </a:extLst>
          </p:cNvPr>
          <p:cNvSpPr/>
          <p:nvPr userDrawn="1"/>
        </p:nvSpPr>
        <p:spPr>
          <a:xfrm>
            <a:off x="0" y="0"/>
            <a:ext cx="12192000" cy="6858001"/>
          </a:xfrm>
          <a:prstGeom prst="rect">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49" name="Group 48">
            <a:extLst>
              <a:ext uri="{FF2B5EF4-FFF2-40B4-BE49-F238E27FC236}">
                <a16:creationId xmlns:a16="http://schemas.microsoft.com/office/drawing/2014/main" id="{F22032F2-A366-CC1A-2E29-4B94904937A2}"/>
              </a:ext>
            </a:extLst>
          </p:cNvPr>
          <p:cNvGrpSpPr/>
          <p:nvPr userDrawn="1"/>
        </p:nvGrpSpPr>
        <p:grpSpPr>
          <a:xfrm>
            <a:off x="714083" y="1680996"/>
            <a:ext cx="10763834" cy="4245998"/>
            <a:chOff x="714083" y="1680996"/>
            <a:chExt cx="10763834" cy="4245998"/>
          </a:xfrm>
        </p:grpSpPr>
        <p:sp>
          <p:nvSpPr>
            <p:cNvPr id="50" name="Rounded Rectangle 49">
              <a:extLst>
                <a:ext uri="{FF2B5EF4-FFF2-40B4-BE49-F238E27FC236}">
                  <a16:creationId xmlns:a16="http://schemas.microsoft.com/office/drawing/2014/main" id="{9FCFCE39-84B0-D9AC-BACC-9742425A6CA8}"/>
                </a:ext>
              </a:extLst>
            </p:cNvPr>
            <p:cNvSpPr/>
            <p:nvPr/>
          </p:nvSpPr>
          <p:spPr>
            <a:xfrm>
              <a:off x="4463196" y="1680997"/>
              <a:ext cx="3267986" cy="4245996"/>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1" name="Rounded Rectangle 50">
              <a:extLst>
                <a:ext uri="{FF2B5EF4-FFF2-40B4-BE49-F238E27FC236}">
                  <a16:creationId xmlns:a16="http://schemas.microsoft.com/office/drawing/2014/main" id="{1C5162A4-739B-2DB3-A949-A4293B19D514}"/>
                </a:ext>
              </a:extLst>
            </p:cNvPr>
            <p:cNvSpPr/>
            <p:nvPr/>
          </p:nvSpPr>
          <p:spPr>
            <a:xfrm>
              <a:off x="8209931" y="1680996"/>
              <a:ext cx="3267986" cy="4245996"/>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2" name="Rounded Rectangle 51">
              <a:extLst>
                <a:ext uri="{FF2B5EF4-FFF2-40B4-BE49-F238E27FC236}">
                  <a16:creationId xmlns:a16="http://schemas.microsoft.com/office/drawing/2014/main" id="{26CCAD8E-E738-A3B5-F6E8-8BB2D34B0375}"/>
                </a:ext>
              </a:extLst>
            </p:cNvPr>
            <p:cNvSpPr/>
            <p:nvPr/>
          </p:nvSpPr>
          <p:spPr>
            <a:xfrm>
              <a:off x="714083" y="1680998"/>
              <a:ext cx="3267986" cy="4245996"/>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53" name="Title 1">
            <a:extLst>
              <a:ext uri="{FF2B5EF4-FFF2-40B4-BE49-F238E27FC236}">
                <a16:creationId xmlns:a16="http://schemas.microsoft.com/office/drawing/2014/main" id="{B66C3131-7DCB-5F57-38A9-167B9BA832D9}"/>
              </a:ext>
            </a:extLst>
          </p:cNvPr>
          <p:cNvSpPr txBox="1">
            <a:spLocks/>
          </p:cNvSpPr>
          <p:nvPr userDrawn="1"/>
        </p:nvSpPr>
        <p:spPr bwMode="auto">
          <a:xfrm>
            <a:off x="528881" y="635971"/>
            <a:ext cx="7820137"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a:ea typeface="+mj-ea"/>
                <a:cs typeface="+mj-cs"/>
              </a:rPr>
              <a:t>My role and what I do day to day</a:t>
            </a:r>
          </a:p>
        </p:txBody>
      </p:sp>
      <p:pic>
        <p:nvPicPr>
          <p:cNvPr id="54" name="Picture 2" descr="Pin PNG transparent image download, size: 1280x1204px">
            <a:extLst>
              <a:ext uri="{FF2B5EF4-FFF2-40B4-BE49-F238E27FC236}">
                <a16:creationId xmlns:a16="http://schemas.microsoft.com/office/drawing/2014/main" id="{6138BE2A-CDFE-6278-18A1-B17D3B7BB6FC}"/>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rot="9181058" flipV="1">
            <a:off x="5985585" y="1550808"/>
            <a:ext cx="494986" cy="46556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Pin PNG transparent image download, size: 1280x1204px">
            <a:extLst>
              <a:ext uri="{FF2B5EF4-FFF2-40B4-BE49-F238E27FC236}">
                <a16:creationId xmlns:a16="http://schemas.microsoft.com/office/drawing/2014/main" id="{1F89EB70-7C56-0EA4-7E32-42DA9F2A3D52}"/>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rot="9181058" flipV="1">
            <a:off x="9712651" y="1550807"/>
            <a:ext cx="494986" cy="46556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Pin PNG transparent image download, size: 1280x1204px">
            <a:extLst>
              <a:ext uri="{FF2B5EF4-FFF2-40B4-BE49-F238E27FC236}">
                <a16:creationId xmlns:a16="http://schemas.microsoft.com/office/drawing/2014/main" id="{3DBD0501-51E6-0CC6-B45E-7B556BF5229B}"/>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rot="9181058" flipV="1">
            <a:off x="2147979" y="1550809"/>
            <a:ext cx="494986" cy="465565"/>
          </a:xfrm>
          <a:prstGeom prst="rect">
            <a:avLst/>
          </a:prstGeom>
          <a:noFill/>
          <a:extLst>
            <a:ext uri="{909E8E84-426E-40DD-AFC4-6F175D3DCCD1}">
              <a14:hiddenFill xmlns:a14="http://schemas.microsoft.com/office/drawing/2010/main">
                <a:solidFill>
                  <a:srgbClr val="FFFFFF"/>
                </a:solidFill>
              </a14:hiddenFill>
            </a:ext>
          </a:extLst>
        </p:spPr>
      </p:pic>
      <p:sp>
        <p:nvSpPr>
          <p:cNvPr id="64" name="Chord 63">
            <a:extLst>
              <a:ext uri="{FF2B5EF4-FFF2-40B4-BE49-F238E27FC236}">
                <a16:creationId xmlns:a16="http://schemas.microsoft.com/office/drawing/2014/main" id="{A2CDA31B-8F88-7EA9-6648-9D6F1D58EF00}"/>
              </a:ext>
            </a:extLst>
          </p:cNvPr>
          <p:cNvSpPr/>
          <p:nvPr userDrawn="1"/>
        </p:nvSpPr>
        <p:spPr>
          <a:xfrm rot="17551701">
            <a:off x="10312423" y="-501625"/>
            <a:ext cx="1616621" cy="1616621"/>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65" name="Picture 64" descr="A red and black logo&#10;&#10;Description automatically generated">
            <a:extLst>
              <a:ext uri="{FF2B5EF4-FFF2-40B4-BE49-F238E27FC236}">
                <a16:creationId xmlns:a16="http://schemas.microsoft.com/office/drawing/2014/main" id="{CD554827-F577-125B-0CB3-1A24D6F867C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446162" y="175712"/>
            <a:ext cx="1344098" cy="410400"/>
          </a:xfrm>
          <a:prstGeom prst="rect">
            <a:avLst/>
          </a:prstGeom>
        </p:spPr>
      </p:pic>
      <p:sp>
        <p:nvSpPr>
          <p:cNvPr id="66" name="Rectangle 65">
            <a:extLst>
              <a:ext uri="{FF2B5EF4-FFF2-40B4-BE49-F238E27FC236}">
                <a16:creationId xmlns:a16="http://schemas.microsoft.com/office/drawing/2014/main" id="{9761A216-E950-909E-3D47-01E0595F2BE8}"/>
              </a:ext>
            </a:extLst>
          </p:cNvPr>
          <p:cNvSpPr/>
          <p:nvPr userDrawn="1"/>
        </p:nvSpPr>
        <p:spPr>
          <a:xfrm>
            <a:off x="867357" y="1914410"/>
            <a:ext cx="2958926" cy="2962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DB28A6D7-38A3-64C4-B69E-F9661D19FCE9}"/>
              </a:ext>
            </a:extLst>
          </p:cNvPr>
          <p:cNvSpPr/>
          <p:nvPr userDrawn="1"/>
        </p:nvSpPr>
        <p:spPr>
          <a:xfrm>
            <a:off x="4615801" y="1909359"/>
            <a:ext cx="2958926" cy="2962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67">
            <a:extLst>
              <a:ext uri="{FF2B5EF4-FFF2-40B4-BE49-F238E27FC236}">
                <a16:creationId xmlns:a16="http://schemas.microsoft.com/office/drawing/2014/main" id="{DA058B16-D640-05CC-5F82-C1F0E57F8704}"/>
              </a:ext>
            </a:extLst>
          </p:cNvPr>
          <p:cNvSpPr/>
          <p:nvPr userDrawn="1"/>
        </p:nvSpPr>
        <p:spPr>
          <a:xfrm>
            <a:off x="8365584" y="1909359"/>
            <a:ext cx="2958926" cy="2962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2757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4" name="Chord 63">
            <a:extLst>
              <a:ext uri="{FF2B5EF4-FFF2-40B4-BE49-F238E27FC236}">
                <a16:creationId xmlns:a16="http://schemas.microsoft.com/office/drawing/2014/main" id="{A2CDA31B-8F88-7EA9-6648-9D6F1D58EF00}"/>
              </a:ext>
            </a:extLst>
          </p:cNvPr>
          <p:cNvSpPr/>
          <p:nvPr userDrawn="1"/>
        </p:nvSpPr>
        <p:spPr>
          <a:xfrm rot="17551701">
            <a:off x="10312423" y="-501625"/>
            <a:ext cx="1616621" cy="1616621"/>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6" name="Chord 55">
            <a:extLst>
              <a:ext uri="{FF2B5EF4-FFF2-40B4-BE49-F238E27FC236}">
                <a16:creationId xmlns:a16="http://schemas.microsoft.com/office/drawing/2014/main" id="{5C7F4A5F-4917-A744-CA9A-7DF1140EA72B}"/>
              </a:ext>
            </a:extLst>
          </p:cNvPr>
          <p:cNvSpPr/>
          <p:nvPr userDrawn="1"/>
        </p:nvSpPr>
        <p:spPr>
          <a:xfrm rot="17551701">
            <a:off x="10312423" y="-501625"/>
            <a:ext cx="1616621" cy="1616621"/>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Graphic 1">
            <a:extLst>
              <a:ext uri="{FF2B5EF4-FFF2-40B4-BE49-F238E27FC236}">
                <a16:creationId xmlns:a16="http://schemas.microsoft.com/office/drawing/2014/main" id="{E57A2EF9-A20E-4FC8-D68D-EC76050F43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3595"/>
          <a:stretch/>
        </p:blipFill>
        <p:spPr>
          <a:xfrm>
            <a:off x="413377" y="0"/>
            <a:ext cx="11365247" cy="6858000"/>
          </a:xfrm>
          <a:prstGeom prst="rect">
            <a:avLst/>
          </a:prstGeom>
        </p:spPr>
      </p:pic>
    </p:spTree>
    <p:extLst>
      <p:ext uri="{BB962C8B-B14F-4D97-AF65-F5344CB8AC3E}">
        <p14:creationId xmlns:p14="http://schemas.microsoft.com/office/powerpoint/2010/main" val="79327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K food and drink manufacturing">
    <p:spTree>
      <p:nvGrpSpPr>
        <p:cNvPr id="1" name=""/>
        <p:cNvGrpSpPr/>
        <p:nvPr/>
      </p:nvGrpSpPr>
      <p:grpSpPr>
        <a:xfrm>
          <a:off x="0" y="0"/>
          <a:ext cx="0" cy="0"/>
          <a:chOff x="0" y="0"/>
          <a:chExt cx="0" cy="0"/>
        </a:xfrm>
      </p:grpSpPr>
      <p:sp>
        <p:nvSpPr>
          <p:cNvPr id="64" name="Chord 63">
            <a:extLst>
              <a:ext uri="{FF2B5EF4-FFF2-40B4-BE49-F238E27FC236}">
                <a16:creationId xmlns:a16="http://schemas.microsoft.com/office/drawing/2014/main" id="{A2CDA31B-8F88-7EA9-6648-9D6F1D58EF00}"/>
              </a:ext>
            </a:extLst>
          </p:cNvPr>
          <p:cNvSpPr/>
          <p:nvPr userDrawn="1"/>
        </p:nvSpPr>
        <p:spPr>
          <a:xfrm rot="17551701">
            <a:off x="10312423" y="-501625"/>
            <a:ext cx="1616621" cy="1616621"/>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A72415-D475-F171-E191-938C4599F4B1}"/>
              </a:ext>
            </a:extLst>
          </p:cNvPr>
          <p:cNvSpPr txBox="1">
            <a:spLocks/>
          </p:cNvSpPr>
          <p:nvPr userDrawn="1"/>
        </p:nvSpPr>
        <p:spPr bwMode="auto">
          <a:xfrm>
            <a:off x="549901" y="635971"/>
            <a:ext cx="11304048"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UK food and drink manufacturing</a:t>
            </a:r>
          </a:p>
        </p:txBody>
      </p:sp>
      <p:sp>
        <p:nvSpPr>
          <p:cNvPr id="3" name="Rectangle 2">
            <a:extLst>
              <a:ext uri="{FF2B5EF4-FFF2-40B4-BE49-F238E27FC236}">
                <a16:creationId xmlns:a16="http://schemas.microsoft.com/office/drawing/2014/main" id="{85D1BB4A-9D27-A4DC-F5BC-EAF26CA5E260}"/>
              </a:ext>
            </a:extLst>
          </p:cNvPr>
          <p:cNvSpPr/>
          <p:nvPr userDrawn="1"/>
        </p:nvSpPr>
        <p:spPr>
          <a:xfrm>
            <a:off x="1" y="6368527"/>
            <a:ext cx="12192000" cy="489474"/>
          </a:xfrm>
          <a:prstGeom prst="rect">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2DFCFBA-3D79-1690-D683-628F2DA8C846}"/>
              </a:ext>
            </a:extLst>
          </p:cNvPr>
          <p:cNvSpPr txBox="1"/>
          <p:nvPr userDrawn="1"/>
        </p:nvSpPr>
        <p:spPr>
          <a:xfrm>
            <a:off x="278675" y="3367563"/>
            <a:ext cx="2861534" cy="707886"/>
          </a:xfrm>
          <a:prstGeom prst="rect">
            <a:avLst/>
          </a:prstGeom>
          <a:noFill/>
        </p:spPr>
        <p:txBody>
          <a:bodyPr wrap="square" rtlCol="0">
            <a:spAutoFit/>
          </a:bodyPr>
          <a:lstStyle/>
          <a:p>
            <a:pPr algn="ctr"/>
            <a:r>
              <a:rPr lang="en-GB" sz="2000" b="1" dirty="0">
                <a:latin typeface="Century Gothic" panose="020B0502020202020204" pitchFamily="34" charset="0"/>
              </a:rPr>
              <a:t>Employs nearly ½ million people</a:t>
            </a:r>
          </a:p>
        </p:txBody>
      </p:sp>
      <p:pic>
        <p:nvPicPr>
          <p:cNvPr id="5" name="Graphic 4" descr="Piggy Bank with solid fill">
            <a:extLst>
              <a:ext uri="{FF2B5EF4-FFF2-40B4-BE49-F238E27FC236}">
                <a16:creationId xmlns:a16="http://schemas.microsoft.com/office/drawing/2014/main" id="{3E3F0BAE-F72E-353F-F466-B20EF732C4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99074" y="1408539"/>
            <a:ext cx="1832984" cy="1832984"/>
          </a:xfrm>
          <a:prstGeom prst="rect">
            <a:avLst/>
          </a:prstGeom>
        </p:spPr>
      </p:pic>
      <p:pic>
        <p:nvPicPr>
          <p:cNvPr id="6" name="Graphic 5" descr="Coins with solid fill">
            <a:extLst>
              <a:ext uri="{FF2B5EF4-FFF2-40B4-BE49-F238E27FC236}">
                <a16:creationId xmlns:a16="http://schemas.microsoft.com/office/drawing/2014/main" id="{A465520B-C35C-ECF7-A484-A5B77ABBA47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01813" y="3508008"/>
            <a:ext cx="1504278" cy="1504278"/>
          </a:xfrm>
          <a:prstGeom prst="rect">
            <a:avLst/>
          </a:prstGeom>
        </p:spPr>
      </p:pic>
      <p:sp>
        <p:nvSpPr>
          <p:cNvPr id="7" name="TextBox 6">
            <a:extLst>
              <a:ext uri="{FF2B5EF4-FFF2-40B4-BE49-F238E27FC236}">
                <a16:creationId xmlns:a16="http://schemas.microsoft.com/office/drawing/2014/main" id="{FB4E2A83-9CC4-08DD-D886-1CD7C8A62990}"/>
              </a:ext>
            </a:extLst>
          </p:cNvPr>
          <p:cNvSpPr txBox="1"/>
          <p:nvPr userDrawn="1"/>
        </p:nvSpPr>
        <p:spPr>
          <a:xfrm>
            <a:off x="2570428" y="4991626"/>
            <a:ext cx="2861534" cy="1015663"/>
          </a:xfrm>
          <a:prstGeom prst="rect">
            <a:avLst/>
          </a:prstGeom>
          <a:noFill/>
        </p:spPr>
        <p:txBody>
          <a:bodyPr wrap="square" rtlCol="0">
            <a:spAutoFit/>
          </a:bodyPr>
          <a:lstStyle/>
          <a:p>
            <a:pPr algn="ctr"/>
            <a:r>
              <a:rPr lang="en-GB" sz="2000" b="1" dirty="0">
                <a:latin typeface="Century Gothic" panose="020B0502020202020204" pitchFamily="34" charset="0"/>
              </a:rPr>
              <a:t>Annual turnover of £148 billion</a:t>
            </a:r>
          </a:p>
          <a:p>
            <a:pPr algn="ctr"/>
            <a:endParaRPr lang="en-GB" sz="2000" b="1" dirty="0">
              <a:latin typeface="Century Gothic" panose="020B0502020202020204" pitchFamily="34" charset="0"/>
            </a:endParaRPr>
          </a:p>
        </p:txBody>
      </p:sp>
      <p:sp>
        <p:nvSpPr>
          <p:cNvPr id="8" name="TextBox 7">
            <a:extLst>
              <a:ext uri="{FF2B5EF4-FFF2-40B4-BE49-F238E27FC236}">
                <a16:creationId xmlns:a16="http://schemas.microsoft.com/office/drawing/2014/main" id="{6FDDDFDC-4C4B-A272-37D6-BC1106DB4C04}"/>
              </a:ext>
            </a:extLst>
          </p:cNvPr>
          <p:cNvSpPr txBox="1"/>
          <p:nvPr userDrawn="1"/>
        </p:nvSpPr>
        <p:spPr>
          <a:xfrm>
            <a:off x="4786418" y="3075125"/>
            <a:ext cx="2680449" cy="1323439"/>
          </a:xfrm>
          <a:prstGeom prst="rect">
            <a:avLst/>
          </a:prstGeom>
          <a:noFill/>
        </p:spPr>
        <p:txBody>
          <a:bodyPr wrap="square" rtlCol="0">
            <a:spAutoFit/>
          </a:bodyPr>
          <a:lstStyle/>
          <a:p>
            <a:pPr algn="ctr"/>
            <a:r>
              <a:rPr lang="en-GB" sz="2000" b="1" dirty="0">
                <a:latin typeface="Century Gothic" panose="020B0502020202020204" pitchFamily="34" charset="0"/>
              </a:rPr>
              <a:t>Contributes over £37 billion to UK Economy</a:t>
            </a:r>
          </a:p>
          <a:p>
            <a:pPr algn="ctr"/>
            <a:endParaRPr lang="en-GB" sz="2000" b="1" dirty="0">
              <a:latin typeface="Century Gothic" panose="020B0502020202020204" pitchFamily="34" charset="0"/>
            </a:endParaRPr>
          </a:p>
        </p:txBody>
      </p:sp>
      <p:pic>
        <p:nvPicPr>
          <p:cNvPr id="9" name="Graphic 8" descr="Users with solid fill">
            <a:extLst>
              <a:ext uri="{FF2B5EF4-FFF2-40B4-BE49-F238E27FC236}">
                <a16:creationId xmlns:a16="http://schemas.microsoft.com/office/drawing/2014/main" id="{3E1B1FA1-8106-0088-6E29-4A0E7641E37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28345" y="1524000"/>
            <a:ext cx="2253092" cy="2214925"/>
          </a:xfrm>
          <a:prstGeom prst="rect">
            <a:avLst/>
          </a:prstGeom>
        </p:spPr>
      </p:pic>
      <p:sp>
        <p:nvSpPr>
          <p:cNvPr id="10" name="TextBox 9">
            <a:extLst>
              <a:ext uri="{FF2B5EF4-FFF2-40B4-BE49-F238E27FC236}">
                <a16:creationId xmlns:a16="http://schemas.microsoft.com/office/drawing/2014/main" id="{83F5450B-E4B9-7CB1-F481-77905F13467A}"/>
              </a:ext>
            </a:extLst>
          </p:cNvPr>
          <p:cNvSpPr txBox="1"/>
          <p:nvPr userDrawn="1"/>
        </p:nvSpPr>
        <p:spPr>
          <a:xfrm>
            <a:off x="6881641" y="4955823"/>
            <a:ext cx="3028530" cy="707886"/>
          </a:xfrm>
          <a:prstGeom prst="rect">
            <a:avLst/>
          </a:prstGeom>
          <a:noFill/>
        </p:spPr>
        <p:txBody>
          <a:bodyPr wrap="square" rtlCol="0">
            <a:spAutoFit/>
          </a:bodyPr>
          <a:lstStyle/>
          <a:p>
            <a:pPr algn="ctr"/>
            <a:r>
              <a:rPr lang="en-GB" sz="2000" b="1" dirty="0">
                <a:latin typeface="Century Gothic" panose="020B0502020202020204" pitchFamily="34" charset="0"/>
              </a:rPr>
              <a:t>Largest manufacturing sector</a:t>
            </a:r>
          </a:p>
        </p:txBody>
      </p:sp>
      <p:sp>
        <p:nvSpPr>
          <p:cNvPr id="11" name="TextBox 10">
            <a:extLst>
              <a:ext uri="{FF2B5EF4-FFF2-40B4-BE49-F238E27FC236}">
                <a16:creationId xmlns:a16="http://schemas.microsoft.com/office/drawing/2014/main" id="{6159158C-2966-33D1-1BC1-E6F18867C055}"/>
              </a:ext>
            </a:extLst>
          </p:cNvPr>
          <p:cNvSpPr txBox="1"/>
          <p:nvPr userDrawn="1"/>
        </p:nvSpPr>
        <p:spPr>
          <a:xfrm>
            <a:off x="8969707" y="3298758"/>
            <a:ext cx="2693948" cy="1015663"/>
          </a:xfrm>
          <a:prstGeom prst="rect">
            <a:avLst/>
          </a:prstGeom>
          <a:noFill/>
        </p:spPr>
        <p:txBody>
          <a:bodyPr wrap="square" rtlCol="0">
            <a:spAutoFit/>
          </a:bodyPr>
          <a:lstStyle/>
          <a:p>
            <a:pPr algn="ctr"/>
            <a:r>
              <a:rPr lang="en-GB" sz="2000" b="1" dirty="0">
                <a:latin typeface="Century Gothic" panose="020B0502020202020204" pitchFamily="34" charset="0"/>
              </a:rPr>
              <a:t>Industry wide drive to reduce, salt, fat and sugar</a:t>
            </a:r>
          </a:p>
        </p:txBody>
      </p:sp>
      <p:cxnSp>
        <p:nvCxnSpPr>
          <p:cNvPr id="12" name="Straight Connector 11">
            <a:extLst>
              <a:ext uri="{FF2B5EF4-FFF2-40B4-BE49-F238E27FC236}">
                <a16:creationId xmlns:a16="http://schemas.microsoft.com/office/drawing/2014/main" id="{BE1AAC06-0BF4-97E2-3ED3-904C68593336}"/>
              </a:ext>
            </a:extLst>
          </p:cNvPr>
          <p:cNvCxnSpPr>
            <a:cxnSpLocks/>
          </p:cNvCxnSpPr>
          <p:nvPr userDrawn="1"/>
        </p:nvCxnSpPr>
        <p:spPr>
          <a:xfrm flipH="1" flipV="1">
            <a:off x="2786475" y="3125925"/>
            <a:ext cx="500417" cy="432883"/>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4FE53A-9474-133A-E55A-0574212BD2B3}"/>
              </a:ext>
            </a:extLst>
          </p:cNvPr>
          <p:cNvCxnSpPr>
            <a:cxnSpLocks/>
          </p:cNvCxnSpPr>
          <p:nvPr userDrawn="1"/>
        </p:nvCxnSpPr>
        <p:spPr>
          <a:xfrm flipH="1" flipV="1">
            <a:off x="7413942" y="3076033"/>
            <a:ext cx="500417" cy="432883"/>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0C995D5-0B4B-6EA4-3EFC-479DFC8C34B2}"/>
              </a:ext>
            </a:extLst>
          </p:cNvPr>
          <p:cNvCxnSpPr>
            <a:cxnSpLocks/>
          </p:cNvCxnSpPr>
          <p:nvPr userDrawn="1"/>
        </p:nvCxnSpPr>
        <p:spPr>
          <a:xfrm flipV="1">
            <a:off x="4266719" y="3053086"/>
            <a:ext cx="514660" cy="469685"/>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pic>
        <p:nvPicPr>
          <p:cNvPr id="15" name="Graphic 14" descr="Factory with solid fill">
            <a:extLst>
              <a:ext uri="{FF2B5EF4-FFF2-40B4-BE49-F238E27FC236}">
                <a16:creationId xmlns:a16="http://schemas.microsoft.com/office/drawing/2014/main" id="{858439FE-3E23-80DC-31A9-4E55917A27B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532443" y="3420909"/>
            <a:ext cx="1633156" cy="1633156"/>
          </a:xfrm>
          <a:prstGeom prst="rect">
            <a:avLst/>
          </a:prstGeom>
        </p:spPr>
      </p:pic>
      <p:cxnSp>
        <p:nvCxnSpPr>
          <p:cNvPr id="16" name="Straight Connector 15">
            <a:extLst>
              <a:ext uri="{FF2B5EF4-FFF2-40B4-BE49-F238E27FC236}">
                <a16:creationId xmlns:a16="http://schemas.microsoft.com/office/drawing/2014/main" id="{474B2EE2-6145-D6DD-6E7C-46628F70F1EB}"/>
              </a:ext>
            </a:extLst>
          </p:cNvPr>
          <p:cNvCxnSpPr>
            <a:cxnSpLocks/>
          </p:cNvCxnSpPr>
          <p:nvPr userDrawn="1"/>
        </p:nvCxnSpPr>
        <p:spPr>
          <a:xfrm flipV="1">
            <a:off x="8782558" y="3038323"/>
            <a:ext cx="514660" cy="469685"/>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pic>
        <p:nvPicPr>
          <p:cNvPr id="17" name="Graphic 16" descr="Food Safety with solid fill">
            <a:extLst>
              <a:ext uri="{FF2B5EF4-FFF2-40B4-BE49-F238E27FC236}">
                <a16:creationId xmlns:a16="http://schemas.microsoft.com/office/drawing/2014/main" id="{A2451C1D-7AC0-E25E-083E-F313B43F877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561800" y="1673141"/>
            <a:ext cx="1694422" cy="1694422"/>
          </a:xfrm>
          <a:prstGeom prst="rect">
            <a:avLst/>
          </a:prstGeom>
        </p:spPr>
      </p:pic>
      <p:sp>
        <p:nvSpPr>
          <p:cNvPr id="19" name="Chord 18">
            <a:extLst>
              <a:ext uri="{FF2B5EF4-FFF2-40B4-BE49-F238E27FC236}">
                <a16:creationId xmlns:a16="http://schemas.microsoft.com/office/drawing/2014/main" id="{AA031991-ABC5-8C2D-6042-524A2265C25A}"/>
              </a:ext>
            </a:extLst>
          </p:cNvPr>
          <p:cNvSpPr/>
          <p:nvPr userDrawn="1"/>
        </p:nvSpPr>
        <p:spPr>
          <a:xfrm rot="17551701">
            <a:off x="10312423" y="-501625"/>
            <a:ext cx="1616621" cy="1616621"/>
          </a:xfrm>
          <a:prstGeom prst="chord">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descr="A black and white logo with white text&#10;&#10;Description automatically generated">
            <a:extLst>
              <a:ext uri="{FF2B5EF4-FFF2-40B4-BE49-F238E27FC236}">
                <a16:creationId xmlns:a16="http://schemas.microsoft.com/office/drawing/2014/main" id="{E6894CD3-5E34-7133-3DD3-FFC8501BB0A1}"/>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10446162" y="170443"/>
            <a:ext cx="1343469" cy="419975"/>
          </a:xfrm>
          <a:prstGeom prst="rect">
            <a:avLst/>
          </a:prstGeom>
        </p:spPr>
      </p:pic>
      <p:sp>
        <p:nvSpPr>
          <p:cNvPr id="21" name="TextBox 21">
            <a:extLst>
              <a:ext uri="{FF2B5EF4-FFF2-40B4-BE49-F238E27FC236}">
                <a16:creationId xmlns:a16="http://schemas.microsoft.com/office/drawing/2014/main" id="{99049C1C-3EFD-AEBF-4650-36D485F091F6}"/>
              </a:ext>
            </a:extLst>
          </p:cNvPr>
          <p:cNvSpPr txBox="1"/>
          <p:nvPr userDrawn="1"/>
        </p:nvSpPr>
        <p:spPr>
          <a:xfrm>
            <a:off x="8440461" y="5879815"/>
            <a:ext cx="3623594" cy="602729"/>
          </a:xfrm>
          <a:prstGeom prst="rect">
            <a:avLst/>
          </a:prstGeom>
        </p:spPr>
        <p:txBody>
          <a:bodyPr wrap="square" lIns="0" tIns="0" rIns="0" bIns="0" rtlCol="0" anchor="t">
            <a:spAutoFit/>
          </a:bodyPr>
          <a:lstStyle/>
          <a:p>
            <a:pPr algn="r" defTabSz="609630">
              <a:lnSpc>
                <a:spcPts val="1680"/>
              </a:lnSpc>
              <a:spcBef>
                <a:spcPct val="0"/>
              </a:spcBef>
            </a:pPr>
            <a:r>
              <a:rPr lang="en-US" sz="1000" dirty="0">
                <a:latin typeface="Century Gothic" panose="020B0502020202020204" pitchFamily="34" charset="0"/>
                <a:ea typeface="Telegraf"/>
                <a:cs typeface="Telegraf"/>
                <a:sym typeface="Telegraf"/>
                <a:hlinkClick r:id="rId13">
                  <a:extLst>
                    <a:ext uri="{A12FA001-AC4F-418D-AE19-62706E023703}">
                      <ahyp:hlinkClr xmlns:ahyp="http://schemas.microsoft.com/office/drawing/2018/hyperlinkcolor" val="tx"/>
                    </a:ext>
                  </a:extLst>
                </a:hlinkClick>
              </a:rPr>
              <a:t>1. UK Government – Food statistics in your pocket</a:t>
            </a:r>
            <a:endParaRPr lang="en-US" sz="1000" dirty="0">
              <a:latin typeface="Century Gothic" panose="020B0502020202020204" pitchFamily="34" charset="0"/>
              <a:ea typeface="Telegraf"/>
              <a:cs typeface="Telegraf"/>
              <a:sym typeface="Telegraf"/>
            </a:endParaRPr>
          </a:p>
          <a:p>
            <a:pPr algn="r" defTabSz="609630">
              <a:spcBef>
                <a:spcPct val="0"/>
              </a:spcBef>
              <a:spcAft>
                <a:spcPts val="600"/>
              </a:spcAft>
            </a:pPr>
            <a:r>
              <a:rPr lang="en-US" sz="1000" dirty="0">
                <a:latin typeface="Century Gothic" panose="020B0502020202020204" pitchFamily="34" charset="0"/>
                <a:ea typeface="Telegraf"/>
                <a:cs typeface="Telegraf"/>
                <a:sym typeface="Telegraf"/>
                <a:hlinkClick r:id="rId14">
                  <a:extLst>
                    <a:ext uri="{A12FA001-AC4F-418D-AE19-62706E023703}">
                      <ahyp:hlinkClr xmlns:ahyp="http://schemas.microsoft.com/office/drawing/2018/hyperlinkcolor" val="tx"/>
                    </a:ext>
                  </a:extLst>
                </a:hlinkClick>
              </a:rPr>
              <a:t>2. FDF - Food and drink industry - facts and stats</a:t>
            </a:r>
            <a:endParaRPr lang="en-US" sz="1000" dirty="0">
              <a:latin typeface="Century Gothic" panose="020B0502020202020204" pitchFamily="34" charset="0"/>
              <a:ea typeface="Telegraf"/>
              <a:cs typeface="Telegraf"/>
              <a:sym typeface="Telegraf"/>
            </a:endParaRPr>
          </a:p>
          <a:p>
            <a:pPr algn="r" defTabSz="609630">
              <a:spcBef>
                <a:spcPct val="0"/>
              </a:spcBef>
              <a:spcAft>
                <a:spcPts val="600"/>
              </a:spcAft>
            </a:pPr>
            <a:endParaRPr lang="en-US" sz="1000" dirty="0">
              <a:solidFill>
                <a:srgbClr val="000000"/>
              </a:solidFill>
              <a:latin typeface="Century Gothic" panose="020B0502020202020204" pitchFamily="34" charset="0"/>
              <a:ea typeface="Telegraf"/>
              <a:cs typeface="Telegraf"/>
              <a:sym typeface="Telegraf"/>
            </a:endParaRPr>
          </a:p>
        </p:txBody>
      </p:sp>
    </p:spTree>
    <p:extLst>
      <p:ext uri="{BB962C8B-B14F-4D97-AF65-F5344CB8AC3E}">
        <p14:creationId xmlns:p14="http://schemas.microsoft.com/office/powerpoint/2010/main" val="3713820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y work in food and drink 1">
    <p:spTree>
      <p:nvGrpSpPr>
        <p:cNvPr id="1" name=""/>
        <p:cNvGrpSpPr/>
        <p:nvPr/>
      </p:nvGrpSpPr>
      <p:grpSpPr>
        <a:xfrm>
          <a:off x="0" y="0"/>
          <a:ext cx="0" cy="0"/>
          <a:chOff x="0" y="0"/>
          <a:chExt cx="0" cy="0"/>
        </a:xfrm>
      </p:grpSpPr>
      <p:sp>
        <p:nvSpPr>
          <p:cNvPr id="64" name="Chord 63">
            <a:extLst>
              <a:ext uri="{FF2B5EF4-FFF2-40B4-BE49-F238E27FC236}">
                <a16:creationId xmlns:a16="http://schemas.microsoft.com/office/drawing/2014/main" id="{A2CDA31B-8F88-7EA9-6648-9D6F1D58EF00}"/>
              </a:ext>
            </a:extLst>
          </p:cNvPr>
          <p:cNvSpPr/>
          <p:nvPr userDrawn="1"/>
        </p:nvSpPr>
        <p:spPr>
          <a:xfrm rot="17551701">
            <a:off x="10312423" y="-501625"/>
            <a:ext cx="1616621" cy="1616621"/>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35555748-5F33-5255-F99A-4FA9BE5B56D6}"/>
              </a:ext>
            </a:extLst>
          </p:cNvPr>
          <p:cNvSpPr/>
          <p:nvPr userDrawn="1"/>
        </p:nvSpPr>
        <p:spPr>
          <a:xfrm>
            <a:off x="0" y="1"/>
            <a:ext cx="12192000" cy="6883896"/>
          </a:xfrm>
          <a:prstGeom prst="rect">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ounded Rectangle 21">
            <a:extLst>
              <a:ext uri="{FF2B5EF4-FFF2-40B4-BE49-F238E27FC236}">
                <a16:creationId xmlns:a16="http://schemas.microsoft.com/office/drawing/2014/main" id="{51453D6E-D489-E2A7-016E-0B2B4EDC8306}"/>
              </a:ext>
            </a:extLst>
          </p:cNvPr>
          <p:cNvSpPr/>
          <p:nvPr userDrawn="1"/>
        </p:nvSpPr>
        <p:spPr>
          <a:xfrm>
            <a:off x="9156291" y="1777264"/>
            <a:ext cx="2687787" cy="3492160"/>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descr="A few women wearing white coats and blue gloves looking at a piece of paper&#10;&#10;Description automatically generated">
            <a:extLst>
              <a:ext uri="{FF2B5EF4-FFF2-40B4-BE49-F238E27FC236}">
                <a16:creationId xmlns:a16="http://schemas.microsoft.com/office/drawing/2014/main" id="{9407C3BD-4E98-D3BA-886A-5459669356EA}"/>
              </a:ext>
            </a:extLst>
          </p:cNvPr>
          <p:cNvPicPr>
            <a:picLocks noChangeAspect="1"/>
          </p:cNvPicPr>
          <p:nvPr userDrawn="1"/>
        </p:nvPicPr>
        <p:blipFill>
          <a:blip r:embed="rId2" cstate="hqprint">
            <a:extLst>
              <a:ext uri="{28A0092B-C50C-407E-A947-70E740481C1C}">
                <a14:useLocalDpi xmlns:a14="http://schemas.microsoft.com/office/drawing/2010/main"/>
              </a:ext>
            </a:extLst>
          </a:blip>
          <a:srcRect b="-17"/>
          <a:stretch/>
        </p:blipFill>
        <p:spPr>
          <a:xfrm>
            <a:off x="9281564" y="1969530"/>
            <a:ext cx="2399872" cy="2400992"/>
          </a:xfrm>
          <a:prstGeom prst="rect">
            <a:avLst/>
          </a:prstGeom>
        </p:spPr>
      </p:pic>
      <p:sp>
        <p:nvSpPr>
          <p:cNvPr id="24" name="Title 1">
            <a:extLst>
              <a:ext uri="{FF2B5EF4-FFF2-40B4-BE49-F238E27FC236}">
                <a16:creationId xmlns:a16="http://schemas.microsoft.com/office/drawing/2014/main" id="{12F68520-8784-D9F8-B5E6-3816D011F32F}"/>
              </a:ext>
            </a:extLst>
          </p:cNvPr>
          <p:cNvSpPr txBox="1">
            <a:spLocks/>
          </p:cNvSpPr>
          <p:nvPr userDrawn="1"/>
        </p:nvSpPr>
        <p:spPr bwMode="auto">
          <a:xfrm>
            <a:off x="572835" y="635971"/>
            <a:ext cx="6881849"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Century Gothic"/>
                <a:ea typeface="+mj-ea"/>
                <a:cs typeface="+mj-cs"/>
              </a:rPr>
              <a:t>Why work in food and drink?</a:t>
            </a:r>
          </a:p>
        </p:txBody>
      </p:sp>
      <p:sp>
        <p:nvSpPr>
          <p:cNvPr id="25" name="Oval 24">
            <a:extLst>
              <a:ext uri="{FF2B5EF4-FFF2-40B4-BE49-F238E27FC236}">
                <a16:creationId xmlns:a16="http://schemas.microsoft.com/office/drawing/2014/main" id="{A3F00DCD-38C9-0515-55B2-5D82AEC61DC8}"/>
              </a:ext>
            </a:extLst>
          </p:cNvPr>
          <p:cNvSpPr/>
          <p:nvPr userDrawn="1"/>
        </p:nvSpPr>
        <p:spPr>
          <a:xfrm>
            <a:off x="6728929" y="3221582"/>
            <a:ext cx="2235820" cy="2235820"/>
          </a:xfrm>
          <a:prstGeom prst="ellipse">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a:extLst>
              <a:ext uri="{FF2B5EF4-FFF2-40B4-BE49-F238E27FC236}">
                <a16:creationId xmlns:a16="http://schemas.microsoft.com/office/drawing/2014/main" id="{96F74701-A8C5-9CE2-DAB4-8BA5434D58F0}"/>
              </a:ext>
            </a:extLst>
          </p:cNvPr>
          <p:cNvSpPr/>
          <p:nvPr userDrawn="1"/>
        </p:nvSpPr>
        <p:spPr>
          <a:xfrm>
            <a:off x="382455" y="1777265"/>
            <a:ext cx="2687787" cy="3492160"/>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itle 1">
            <a:extLst>
              <a:ext uri="{FF2B5EF4-FFF2-40B4-BE49-F238E27FC236}">
                <a16:creationId xmlns:a16="http://schemas.microsoft.com/office/drawing/2014/main" id="{1BB5AD30-233C-45B2-A0F3-069C646D228C}"/>
              </a:ext>
            </a:extLst>
          </p:cNvPr>
          <p:cNvSpPr txBox="1">
            <a:spLocks/>
          </p:cNvSpPr>
          <p:nvPr userDrawn="1"/>
        </p:nvSpPr>
        <p:spPr bwMode="auto">
          <a:xfrm>
            <a:off x="483641" y="4515170"/>
            <a:ext cx="2429528"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Wide range of roles across all skill levels</a:t>
            </a:r>
          </a:p>
        </p:txBody>
      </p:sp>
      <p:pic>
        <p:nvPicPr>
          <p:cNvPr id="28" name="Picture 2" descr="Pin PNG transparent image download, size: 1280x1204px">
            <a:extLst>
              <a:ext uri="{FF2B5EF4-FFF2-40B4-BE49-F238E27FC236}">
                <a16:creationId xmlns:a16="http://schemas.microsoft.com/office/drawing/2014/main" id="{5AE10D14-A2DE-06E0-0C78-A97114D0A89A}"/>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rot="9181058" flipV="1">
            <a:off x="1590456" y="1595517"/>
            <a:ext cx="494986" cy="465565"/>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28">
            <a:extLst>
              <a:ext uri="{FF2B5EF4-FFF2-40B4-BE49-F238E27FC236}">
                <a16:creationId xmlns:a16="http://schemas.microsoft.com/office/drawing/2014/main" id="{DFEC2B46-D200-4E14-43C1-A7C582053B8C}"/>
              </a:ext>
            </a:extLst>
          </p:cNvPr>
          <p:cNvSpPr/>
          <p:nvPr userDrawn="1"/>
        </p:nvSpPr>
        <p:spPr>
          <a:xfrm>
            <a:off x="3307067" y="1777265"/>
            <a:ext cx="2687787" cy="3492160"/>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itle 1">
            <a:extLst>
              <a:ext uri="{FF2B5EF4-FFF2-40B4-BE49-F238E27FC236}">
                <a16:creationId xmlns:a16="http://schemas.microsoft.com/office/drawing/2014/main" id="{718A1F32-B8EA-152C-0505-F84AB7C4C5DD}"/>
              </a:ext>
            </a:extLst>
          </p:cNvPr>
          <p:cNvSpPr txBox="1">
            <a:spLocks/>
          </p:cNvSpPr>
          <p:nvPr userDrawn="1"/>
        </p:nvSpPr>
        <p:spPr bwMode="auto">
          <a:xfrm>
            <a:off x="3772462" y="4515170"/>
            <a:ext cx="1727308"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Fast paced environment</a:t>
            </a:r>
          </a:p>
        </p:txBody>
      </p:sp>
      <p:pic>
        <p:nvPicPr>
          <p:cNvPr id="31" name="Picture 2" descr="Pin PNG transparent image download, size: 1280x1204px">
            <a:extLst>
              <a:ext uri="{FF2B5EF4-FFF2-40B4-BE49-F238E27FC236}">
                <a16:creationId xmlns:a16="http://schemas.microsoft.com/office/drawing/2014/main" id="{797A9F94-2FFB-3C9D-221F-99CBFEB1182E}"/>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rot="9181058" flipV="1">
            <a:off x="4515068" y="1595517"/>
            <a:ext cx="494986" cy="465565"/>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a:extLst>
              <a:ext uri="{FF2B5EF4-FFF2-40B4-BE49-F238E27FC236}">
                <a16:creationId xmlns:a16="http://schemas.microsoft.com/office/drawing/2014/main" id="{1285A8C9-1673-296C-699C-0FD78B0731C1}"/>
              </a:ext>
            </a:extLst>
          </p:cNvPr>
          <p:cNvSpPr/>
          <p:nvPr userDrawn="1"/>
        </p:nvSpPr>
        <p:spPr>
          <a:xfrm>
            <a:off x="6231679" y="1777264"/>
            <a:ext cx="2687787" cy="3492160"/>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itle 1">
            <a:extLst>
              <a:ext uri="{FF2B5EF4-FFF2-40B4-BE49-F238E27FC236}">
                <a16:creationId xmlns:a16="http://schemas.microsoft.com/office/drawing/2014/main" id="{2C3503B5-9DF0-B9C3-054F-B8B47E4459D8}"/>
              </a:ext>
            </a:extLst>
          </p:cNvPr>
          <p:cNvSpPr txBox="1">
            <a:spLocks/>
          </p:cNvSpPr>
          <p:nvPr userDrawn="1"/>
        </p:nvSpPr>
        <p:spPr bwMode="auto">
          <a:xfrm>
            <a:off x="6697074" y="4515169"/>
            <a:ext cx="1727308"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Travel</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opportunities</a:t>
            </a:r>
          </a:p>
        </p:txBody>
      </p:sp>
      <p:pic>
        <p:nvPicPr>
          <p:cNvPr id="34" name="Picture 2" descr="Pin PNG transparent image download, size: 1280x1204px">
            <a:extLst>
              <a:ext uri="{FF2B5EF4-FFF2-40B4-BE49-F238E27FC236}">
                <a16:creationId xmlns:a16="http://schemas.microsoft.com/office/drawing/2014/main" id="{33752C59-05CE-1782-8929-A538F8EC7ACE}"/>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rot="9181058" flipV="1">
            <a:off x="7439680" y="1595516"/>
            <a:ext cx="494986" cy="465565"/>
          </a:xfrm>
          <a:prstGeom prst="rect">
            <a:avLst/>
          </a:prstGeom>
          <a:noFill/>
          <a:extLst>
            <a:ext uri="{909E8E84-426E-40DD-AFC4-6F175D3DCCD1}">
              <a14:hiddenFill xmlns:a14="http://schemas.microsoft.com/office/drawing/2010/main">
                <a:solidFill>
                  <a:srgbClr val="FFFFFF"/>
                </a:solidFill>
              </a14:hiddenFill>
            </a:ext>
          </a:extLst>
        </p:spPr>
      </p:pic>
      <p:sp>
        <p:nvSpPr>
          <p:cNvPr id="35" name="Title 1">
            <a:extLst>
              <a:ext uri="{FF2B5EF4-FFF2-40B4-BE49-F238E27FC236}">
                <a16:creationId xmlns:a16="http://schemas.microsoft.com/office/drawing/2014/main" id="{4F0D7CE3-D956-D08B-A356-5E0D4D0B8E09}"/>
              </a:ext>
            </a:extLst>
          </p:cNvPr>
          <p:cNvSpPr txBox="1">
            <a:spLocks/>
          </p:cNvSpPr>
          <p:nvPr userDrawn="1"/>
        </p:nvSpPr>
        <p:spPr bwMode="auto">
          <a:xfrm>
            <a:off x="9284401" y="4515169"/>
            <a:ext cx="2423958"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lang="en-US" sz="1800" b="0" dirty="0">
                <a:solidFill>
                  <a:sysClr val="windowText" lastClr="000000">
                    <a:lumMod val="85000"/>
                    <a:lumOff val="15000"/>
                  </a:sysClr>
                </a:solidFill>
                <a:latin typeface="Century Gothic"/>
              </a:rPr>
              <a:t>Good career progression</a:t>
            </a:r>
            <a:endPar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endParaRPr>
          </a:p>
        </p:txBody>
      </p:sp>
      <p:pic>
        <p:nvPicPr>
          <p:cNvPr id="36" name="Picture 2" descr="Pin PNG transparent image download, size: 1280x1204px">
            <a:extLst>
              <a:ext uri="{FF2B5EF4-FFF2-40B4-BE49-F238E27FC236}">
                <a16:creationId xmlns:a16="http://schemas.microsoft.com/office/drawing/2014/main" id="{871C43FB-FEBF-6C84-7A75-41C118E5AB84}"/>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rot="9181058" flipV="1">
            <a:off x="10364292" y="1595516"/>
            <a:ext cx="494986" cy="4655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Meet the pineapple farmer - Fresh stories from the farm - YouTube">
            <a:extLst>
              <a:ext uri="{FF2B5EF4-FFF2-40B4-BE49-F238E27FC236}">
                <a16:creationId xmlns:a16="http://schemas.microsoft.com/office/drawing/2014/main" id="{B19B454E-66B1-10E2-12DF-3176163B0968}"/>
              </a:ext>
            </a:extLst>
          </p:cNvPr>
          <p:cNvPicPr>
            <a:picLocks noChangeAspect="1" noChangeArrowheads="1"/>
          </p:cNvPicPr>
          <p:nvPr userDrawn="1"/>
        </p:nvPicPr>
        <p:blipFill rotWithShape="1">
          <a:blip r:embed="rId4" cstate="hqprint">
            <a:extLst>
              <a:ext uri="{28A0092B-C50C-407E-A947-70E740481C1C}">
                <a14:useLocalDpi xmlns:a14="http://schemas.microsoft.com/office/drawing/2010/main"/>
              </a:ext>
            </a:extLst>
          </a:blip>
          <a:srcRect r="-128"/>
          <a:stretch/>
        </p:blipFill>
        <p:spPr bwMode="auto">
          <a:xfrm>
            <a:off x="6359788" y="1965295"/>
            <a:ext cx="2401880" cy="24036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conveyor belt with bottles of juice&#10;&#10;Description automatically generated">
            <a:extLst>
              <a:ext uri="{FF2B5EF4-FFF2-40B4-BE49-F238E27FC236}">
                <a16:creationId xmlns:a16="http://schemas.microsoft.com/office/drawing/2014/main" id="{3FBB747C-05C4-E023-2C9A-384DF108B89B}"/>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3431247" y="1969530"/>
            <a:ext cx="2401880" cy="2401880"/>
          </a:xfrm>
          <a:prstGeom prst="rect">
            <a:avLst/>
          </a:prstGeom>
        </p:spPr>
      </p:pic>
      <p:pic>
        <p:nvPicPr>
          <p:cNvPr id="39" name="Picture 38" descr="A person in a lab coat and gloves holding a pipette&#10;&#10;Description automatically generated">
            <a:extLst>
              <a:ext uri="{FF2B5EF4-FFF2-40B4-BE49-F238E27FC236}">
                <a16:creationId xmlns:a16="http://schemas.microsoft.com/office/drawing/2014/main" id="{1FA3D079-1E25-43B4-1F52-1932D32BB141}"/>
              </a:ext>
            </a:extLst>
          </p:cNvPr>
          <p:cNvPicPr>
            <a:picLocks/>
          </p:cNvPicPr>
          <p:nvPr userDrawn="1"/>
        </p:nvPicPr>
        <p:blipFill rotWithShape="1">
          <a:blip r:embed="rId6" cstate="hqprint">
            <a:extLst>
              <a:ext uri="{28A0092B-C50C-407E-A947-70E740481C1C}">
                <a14:useLocalDpi xmlns:a14="http://schemas.microsoft.com/office/drawing/2010/main"/>
              </a:ext>
            </a:extLst>
          </a:blip>
          <a:srcRect/>
          <a:stretch/>
        </p:blipFill>
        <p:spPr>
          <a:xfrm flipH="1">
            <a:off x="511086" y="1961850"/>
            <a:ext cx="2410536" cy="2410536"/>
          </a:xfrm>
          <a:prstGeom prst="rect">
            <a:avLst/>
          </a:prstGeom>
        </p:spPr>
      </p:pic>
      <p:sp>
        <p:nvSpPr>
          <p:cNvPr id="40" name="Chord 39">
            <a:extLst>
              <a:ext uri="{FF2B5EF4-FFF2-40B4-BE49-F238E27FC236}">
                <a16:creationId xmlns:a16="http://schemas.microsoft.com/office/drawing/2014/main" id="{2191064A-1D65-9EC5-EC71-AFB5507D3281}"/>
              </a:ext>
            </a:extLst>
          </p:cNvPr>
          <p:cNvSpPr/>
          <p:nvPr userDrawn="1"/>
        </p:nvSpPr>
        <p:spPr>
          <a:xfrm rot="17551701">
            <a:off x="10312423" y="-501625"/>
            <a:ext cx="1616621" cy="1616621"/>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descr="A red and black logo&#10;&#10;Description automatically generated">
            <a:extLst>
              <a:ext uri="{FF2B5EF4-FFF2-40B4-BE49-F238E27FC236}">
                <a16:creationId xmlns:a16="http://schemas.microsoft.com/office/drawing/2014/main" id="{8C05A8F2-B1DC-437E-DA8B-B889E6653046}"/>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10446162" y="175712"/>
            <a:ext cx="1344098" cy="410400"/>
          </a:xfrm>
          <a:prstGeom prst="rect">
            <a:avLst/>
          </a:prstGeom>
        </p:spPr>
      </p:pic>
    </p:spTree>
    <p:extLst>
      <p:ext uri="{BB962C8B-B14F-4D97-AF65-F5344CB8AC3E}">
        <p14:creationId xmlns:p14="http://schemas.microsoft.com/office/powerpoint/2010/main" val="84203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y work in food and drink 2">
    <p:spTree>
      <p:nvGrpSpPr>
        <p:cNvPr id="1" name=""/>
        <p:cNvGrpSpPr/>
        <p:nvPr/>
      </p:nvGrpSpPr>
      <p:grpSpPr>
        <a:xfrm>
          <a:off x="0" y="0"/>
          <a:ext cx="0" cy="0"/>
          <a:chOff x="0" y="0"/>
          <a:chExt cx="0" cy="0"/>
        </a:xfrm>
      </p:grpSpPr>
      <p:sp>
        <p:nvSpPr>
          <p:cNvPr id="64" name="Chord 63">
            <a:extLst>
              <a:ext uri="{FF2B5EF4-FFF2-40B4-BE49-F238E27FC236}">
                <a16:creationId xmlns:a16="http://schemas.microsoft.com/office/drawing/2014/main" id="{A2CDA31B-8F88-7EA9-6648-9D6F1D58EF00}"/>
              </a:ext>
            </a:extLst>
          </p:cNvPr>
          <p:cNvSpPr/>
          <p:nvPr userDrawn="1"/>
        </p:nvSpPr>
        <p:spPr>
          <a:xfrm rot="17551701">
            <a:off x="10312423" y="-501625"/>
            <a:ext cx="1616621" cy="1616621"/>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73FE9206-CE75-0EA9-9A38-895144ACB53D}"/>
              </a:ext>
            </a:extLst>
          </p:cNvPr>
          <p:cNvSpPr/>
          <p:nvPr userDrawn="1"/>
        </p:nvSpPr>
        <p:spPr>
          <a:xfrm>
            <a:off x="0" y="1"/>
            <a:ext cx="12192000" cy="6883896"/>
          </a:xfrm>
          <a:prstGeom prst="rect">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ounded Rectangle 21">
            <a:extLst>
              <a:ext uri="{FF2B5EF4-FFF2-40B4-BE49-F238E27FC236}">
                <a16:creationId xmlns:a16="http://schemas.microsoft.com/office/drawing/2014/main" id="{075FEE36-4E08-AC6A-21F5-79B7ABE0FD5E}"/>
              </a:ext>
            </a:extLst>
          </p:cNvPr>
          <p:cNvSpPr/>
          <p:nvPr userDrawn="1"/>
        </p:nvSpPr>
        <p:spPr>
          <a:xfrm>
            <a:off x="9156291" y="1777264"/>
            <a:ext cx="2687787" cy="3492160"/>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itle 1">
            <a:extLst>
              <a:ext uri="{FF2B5EF4-FFF2-40B4-BE49-F238E27FC236}">
                <a16:creationId xmlns:a16="http://schemas.microsoft.com/office/drawing/2014/main" id="{F7CCBA4E-A091-58F7-8A7F-070DD2A7BABB}"/>
              </a:ext>
            </a:extLst>
          </p:cNvPr>
          <p:cNvSpPr txBox="1">
            <a:spLocks/>
          </p:cNvSpPr>
          <p:nvPr userDrawn="1"/>
        </p:nvSpPr>
        <p:spPr bwMode="auto">
          <a:xfrm>
            <a:off x="572835" y="635971"/>
            <a:ext cx="6881849"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Century Gothic"/>
                <a:ea typeface="+mj-ea"/>
                <a:cs typeface="+mj-cs"/>
              </a:rPr>
              <a:t>Why work in food and drink?</a:t>
            </a:r>
          </a:p>
        </p:txBody>
      </p:sp>
      <p:sp>
        <p:nvSpPr>
          <p:cNvPr id="24" name="Oval 23">
            <a:extLst>
              <a:ext uri="{FF2B5EF4-FFF2-40B4-BE49-F238E27FC236}">
                <a16:creationId xmlns:a16="http://schemas.microsoft.com/office/drawing/2014/main" id="{166D2BD3-0E93-738D-852C-F0E29FCE4D11}"/>
              </a:ext>
            </a:extLst>
          </p:cNvPr>
          <p:cNvSpPr/>
          <p:nvPr userDrawn="1"/>
        </p:nvSpPr>
        <p:spPr>
          <a:xfrm>
            <a:off x="6728929" y="3221582"/>
            <a:ext cx="2235820" cy="2235820"/>
          </a:xfrm>
          <a:prstGeom prst="ellipse">
            <a:avLst/>
          </a:prstGeom>
          <a:solidFill>
            <a:srgbClr val="CE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a:extLst>
              <a:ext uri="{FF2B5EF4-FFF2-40B4-BE49-F238E27FC236}">
                <a16:creationId xmlns:a16="http://schemas.microsoft.com/office/drawing/2014/main" id="{543384E6-41B0-5F37-E889-280934ED032E}"/>
              </a:ext>
            </a:extLst>
          </p:cNvPr>
          <p:cNvSpPr/>
          <p:nvPr userDrawn="1"/>
        </p:nvSpPr>
        <p:spPr>
          <a:xfrm>
            <a:off x="382455" y="1777265"/>
            <a:ext cx="2687787" cy="3492160"/>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le 1">
            <a:extLst>
              <a:ext uri="{FF2B5EF4-FFF2-40B4-BE49-F238E27FC236}">
                <a16:creationId xmlns:a16="http://schemas.microsoft.com/office/drawing/2014/main" id="{DFB0B96A-625F-2041-07ED-74A9B6D12526}"/>
              </a:ext>
            </a:extLst>
          </p:cNvPr>
          <p:cNvSpPr txBox="1">
            <a:spLocks/>
          </p:cNvSpPr>
          <p:nvPr userDrawn="1"/>
        </p:nvSpPr>
        <p:spPr bwMode="auto">
          <a:xfrm>
            <a:off x="483641" y="4515170"/>
            <a:ext cx="2429528"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Creating products that people eat </a:t>
            </a:r>
          </a:p>
        </p:txBody>
      </p:sp>
      <p:pic>
        <p:nvPicPr>
          <p:cNvPr id="27" name="Picture 2" descr="Pin PNG transparent image download, size: 1280x1204px">
            <a:extLst>
              <a:ext uri="{FF2B5EF4-FFF2-40B4-BE49-F238E27FC236}">
                <a16:creationId xmlns:a16="http://schemas.microsoft.com/office/drawing/2014/main" id="{F93642FC-5794-19A1-3AEA-CDA7F6BC35E9}"/>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rot="9181058" flipV="1">
            <a:off x="1590456" y="1595517"/>
            <a:ext cx="494986" cy="465565"/>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a:extLst>
              <a:ext uri="{FF2B5EF4-FFF2-40B4-BE49-F238E27FC236}">
                <a16:creationId xmlns:a16="http://schemas.microsoft.com/office/drawing/2014/main" id="{34D3FF53-220C-9976-D314-004BC91A7374}"/>
              </a:ext>
            </a:extLst>
          </p:cNvPr>
          <p:cNvSpPr/>
          <p:nvPr userDrawn="1"/>
        </p:nvSpPr>
        <p:spPr>
          <a:xfrm>
            <a:off x="3307067" y="1777265"/>
            <a:ext cx="2687787" cy="3492160"/>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itle 1">
            <a:extLst>
              <a:ext uri="{FF2B5EF4-FFF2-40B4-BE49-F238E27FC236}">
                <a16:creationId xmlns:a16="http://schemas.microsoft.com/office/drawing/2014/main" id="{55CB99FB-C835-FD94-1DAA-19B93EF90B53}"/>
              </a:ext>
            </a:extLst>
          </p:cNvPr>
          <p:cNvSpPr txBox="1">
            <a:spLocks/>
          </p:cNvSpPr>
          <p:nvPr userDrawn="1"/>
        </p:nvSpPr>
        <p:spPr bwMode="auto">
          <a:xfrm>
            <a:off x="3772462" y="4515170"/>
            <a:ext cx="1822426"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Lots of job opportunities</a:t>
            </a:r>
          </a:p>
        </p:txBody>
      </p:sp>
      <p:pic>
        <p:nvPicPr>
          <p:cNvPr id="30" name="Picture 2" descr="Pin PNG transparent image download, size: 1280x1204px">
            <a:extLst>
              <a:ext uri="{FF2B5EF4-FFF2-40B4-BE49-F238E27FC236}">
                <a16:creationId xmlns:a16="http://schemas.microsoft.com/office/drawing/2014/main" id="{794C5504-0E3A-00E3-A33D-10EFDD9F3FA8}"/>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rot="9181058" flipV="1">
            <a:off x="4515068" y="1595517"/>
            <a:ext cx="494986" cy="465565"/>
          </a:xfrm>
          <a:prstGeom prst="rect">
            <a:avLst/>
          </a:prstGeom>
          <a:noFill/>
          <a:extLst>
            <a:ext uri="{909E8E84-426E-40DD-AFC4-6F175D3DCCD1}">
              <a14:hiddenFill xmlns:a14="http://schemas.microsoft.com/office/drawing/2010/main">
                <a:solidFill>
                  <a:srgbClr val="FFFFFF"/>
                </a:solidFill>
              </a14:hiddenFill>
            </a:ext>
          </a:extLst>
        </p:spPr>
      </p:pic>
      <p:sp>
        <p:nvSpPr>
          <p:cNvPr id="31" name="Rounded Rectangle 30">
            <a:extLst>
              <a:ext uri="{FF2B5EF4-FFF2-40B4-BE49-F238E27FC236}">
                <a16:creationId xmlns:a16="http://schemas.microsoft.com/office/drawing/2014/main" id="{A0B4A40E-1B30-EC05-45DE-B1A8C4332531}"/>
              </a:ext>
            </a:extLst>
          </p:cNvPr>
          <p:cNvSpPr/>
          <p:nvPr userDrawn="1"/>
        </p:nvSpPr>
        <p:spPr>
          <a:xfrm>
            <a:off x="6231679" y="1777264"/>
            <a:ext cx="2687787" cy="3492160"/>
          </a:xfrm>
          <a:prstGeom prst="roundRect">
            <a:avLst>
              <a:gd name="adj" fmla="val 5034"/>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itle 1">
            <a:extLst>
              <a:ext uri="{FF2B5EF4-FFF2-40B4-BE49-F238E27FC236}">
                <a16:creationId xmlns:a16="http://schemas.microsoft.com/office/drawing/2014/main" id="{821B0714-C4F7-5C6B-4FA9-35C17F25221F}"/>
              </a:ext>
            </a:extLst>
          </p:cNvPr>
          <p:cNvSpPr txBox="1">
            <a:spLocks/>
          </p:cNvSpPr>
          <p:nvPr userDrawn="1"/>
        </p:nvSpPr>
        <p:spPr bwMode="auto">
          <a:xfrm>
            <a:off x="6697074" y="4515169"/>
            <a:ext cx="1727308"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High average pay</a:t>
            </a:r>
          </a:p>
        </p:txBody>
      </p:sp>
      <p:pic>
        <p:nvPicPr>
          <p:cNvPr id="33" name="Picture 2" descr="Pin PNG transparent image download, size: 1280x1204px">
            <a:extLst>
              <a:ext uri="{FF2B5EF4-FFF2-40B4-BE49-F238E27FC236}">
                <a16:creationId xmlns:a16="http://schemas.microsoft.com/office/drawing/2014/main" id="{1CAD9DDB-4E7D-02DC-95F4-DF22A3F27019}"/>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rot="9181058" flipV="1">
            <a:off x="7439680" y="1595516"/>
            <a:ext cx="494986" cy="465565"/>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a:extLst>
              <a:ext uri="{FF2B5EF4-FFF2-40B4-BE49-F238E27FC236}">
                <a16:creationId xmlns:a16="http://schemas.microsoft.com/office/drawing/2014/main" id="{2854DA11-CE28-4CFF-F5FA-F560825AAAC3}"/>
              </a:ext>
            </a:extLst>
          </p:cNvPr>
          <p:cNvSpPr txBox="1">
            <a:spLocks/>
          </p:cNvSpPr>
          <p:nvPr userDrawn="1"/>
        </p:nvSpPr>
        <p:spPr bwMode="auto">
          <a:xfrm>
            <a:off x="9284401" y="4515169"/>
            <a:ext cx="2423958" cy="144780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3200" b="1" kern="1200" dirty="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lang="en-US" sz="1800" b="0" dirty="0">
                <a:solidFill>
                  <a:sysClr val="windowText" lastClr="000000">
                    <a:lumMod val="85000"/>
                    <a:lumOff val="15000"/>
                  </a:sysClr>
                </a:solidFill>
                <a:latin typeface="Century Gothic"/>
              </a:rPr>
              <a:t>Lots of training opportunities</a:t>
            </a:r>
            <a:endParaRPr kumimoji="0" lang="en-US" sz="1800" b="0"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endParaRPr>
          </a:p>
        </p:txBody>
      </p:sp>
      <p:pic>
        <p:nvPicPr>
          <p:cNvPr id="35" name="Picture 2" descr="Pin PNG transparent image download, size: 1280x1204px">
            <a:extLst>
              <a:ext uri="{FF2B5EF4-FFF2-40B4-BE49-F238E27FC236}">
                <a16:creationId xmlns:a16="http://schemas.microsoft.com/office/drawing/2014/main" id="{C41BBDE0-8BB7-1E60-B1F2-246827D8A34F}"/>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rot="9181058" flipV="1">
            <a:off x="10364292" y="1595516"/>
            <a:ext cx="494986" cy="46556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loaf of bread on a conveyor belt&#10;&#10;Description automatically generated">
            <a:extLst>
              <a:ext uri="{FF2B5EF4-FFF2-40B4-BE49-F238E27FC236}">
                <a16:creationId xmlns:a16="http://schemas.microsoft.com/office/drawing/2014/main" id="{AEB8E766-9B57-9E80-F580-9241EDCD36B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09281" y="1969530"/>
            <a:ext cx="2400993" cy="2400993"/>
          </a:xfrm>
          <a:prstGeom prst="rect">
            <a:avLst/>
          </a:prstGeom>
        </p:spPr>
      </p:pic>
      <p:pic>
        <p:nvPicPr>
          <p:cNvPr id="37" name="Picture 36" descr="A person in white lab coat and blue hair cap smiling&#10;&#10;Description automatically generated">
            <a:extLst>
              <a:ext uri="{FF2B5EF4-FFF2-40B4-BE49-F238E27FC236}">
                <a16:creationId xmlns:a16="http://schemas.microsoft.com/office/drawing/2014/main" id="{35F9B913-97C2-0CBD-FC76-418AAD7FB4A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439382" y="1969529"/>
            <a:ext cx="2394503" cy="2394503"/>
          </a:xfrm>
          <a:prstGeom prst="rect">
            <a:avLst/>
          </a:prstGeom>
        </p:spPr>
      </p:pic>
      <p:pic>
        <p:nvPicPr>
          <p:cNvPr id="38" name="Picture 37" descr="A group of containers of raspberries&#10;&#10;Description automatically generated">
            <a:extLst>
              <a:ext uri="{FF2B5EF4-FFF2-40B4-BE49-F238E27FC236}">
                <a16:creationId xmlns:a16="http://schemas.microsoft.com/office/drawing/2014/main" id="{A9D074C7-792D-9BAF-0FAC-54FDCDEB5AA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6354830" y="1963040"/>
            <a:ext cx="2401880" cy="2401880"/>
          </a:xfrm>
          <a:prstGeom prst="rect">
            <a:avLst/>
          </a:prstGeom>
        </p:spPr>
      </p:pic>
      <p:pic>
        <p:nvPicPr>
          <p:cNvPr id="39" name="Picture 38" descr="A person and person laughing at a computer&#10;&#10;Description automatically generated">
            <a:extLst>
              <a:ext uri="{FF2B5EF4-FFF2-40B4-BE49-F238E27FC236}">
                <a16:creationId xmlns:a16="http://schemas.microsoft.com/office/drawing/2014/main" id="{BEAD1DD1-897B-57E0-BEFD-BE8E404415B9}"/>
              </a:ext>
            </a:extLst>
          </p:cNvPr>
          <p:cNvPicPr>
            <a:picLocks/>
          </p:cNvPicPr>
          <p:nvPr userDrawn="1"/>
        </p:nvPicPr>
        <p:blipFill rotWithShape="1">
          <a:blip r:embed="rId6" cstate="hqprint">
            <a:extLst>
              <a:ext uri="{28A0092B-C50C-407E-A947-70E740481C1C}">
                <a14:useLocalDpi xmlns:a14="http://schemas.microsoft.com/office/drawing/2010/main"/>
              </a:ext>
            </a:extLst>
          </a:blip>
          <a:srcRect/>
          <a:stretch/>
        </p:blipFill>
        <p:spPr>
          <a:xfrm>
            <a:off x="9281564" y="1972352"/>
            <a:ext cx="2409823" cy="2409823"/>
          </a:xfrm>
          <a:prstGeom prst="rect">
            <a:avLst/>
          </a:prstGeom>
        </p:spPr>
      </p:pic>
      <p:sp>
        <p:nvSpPr>
          <p:cNvPr id="40" name="Chord 39">
            <a:extLst>
              <a:ext uri="{FF2B5EF4-FFF2-40B4-BE49-F238E27FC236}">
                <a16:creationId xmlns:a16="http://schemas.microsoft.com/office/drawing/2014/main" id="{AEC26AC0-58C1-ECF5-30C0-93540592D33E}"/>
              </a:ext>
            </a:extLst>
          </p:cNvPr>
          <p:cNvSpPr/>
          <p:nvPr userDrawn="1"/>
        </p:nvSpPr>
        <p:spPr>
          <a:xfrm rot="17551701">
            <a:off x="10312423" y="-501625"/>
            <a:ext cx="1616621" cy="1616621"/>
          </a:xfrm>
          <a:prstGeom prst="chor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descr="A red and black logo&#10;&#10;Description automatically generated">
            <a:extLst>
              <a:ext uri="{FF2B5EF4-FFF2-40B4-BE49-F238E27FC236}">
                <a16:creationId xmlns:a16="http://schemas.microsoft.com/office/drawing/2014/main" id="{0AB76661-45CE-47BC-36C5-2032607A0FB2}"/>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10446162" y="175712"/>
            <a:ext cx="1344098" cy="410400"/>
          </a:xfrm>
          <a:prstGeom prst="rect">
            <a:avLst/>
          </a:prstGeom>
        </p:spPr>
      </p:pic>
    </p:spTree>
    <p:extLst>
      <p:ext uri="{BB962C8B-B14F-4D97-AF65-F5344CB8AC3E}">
        <p14:creationId xmlns:p14="http://schemas.microsoft.com/office/powerpoint/2010/main" val="372765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450414"/>
      </p:ext>
    </p:extLst>
  </p:cSld>
  <p:clrMap bg1="lt1" tx1="dk1" bg2="lt2" tx2="dk2" accent1="accent1" accent2="accent2" accent3="accent3" accent4="accent4" accent5="accent5" accent6="accent6" hlink="hlink" folHlink="folHlink"/>
  <p:sldLayoutIdLst>
    <p:sldLayoutId id="2147483657" r:id="rId1"/>
    <p:sldLayoutId id="2147483656" r:id="rId2"/>
    <p:sldLayoutId id="2147483649" r:id="rId3"/>
    <p:sldLayoutId id="2147483650" r:id="rId4"/>
    <p:sldLayoutId id="2147483651" r:id="rId5"/>
    <p:sldLayoutId id="2147483658" r:id="rId6"/>
    <p:sldLayoutId id="2147483652" r:id="rId7"/>
    <p:sldLayoutId id="2147483653" r:id="rId8"/>
    <p:sldLayoutId id="2147483654" r:id="rId9"/>
    <p:sldLayoutId id="2147483659" r:id="rId10"/>
    <p:sldLayoutId id="2147483660" r:id="rId11"/>
    <p:sldLayoutId id="21474836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6.jpeg"/><Relationship Id="rId11" Type="http://schemas.openxmlformats.org/officeDocument/2006/relationships/image" Target="../media/image61.sv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7.jpeg"/><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0.jpeg"/><Relationship Id="rId4" Type="http://schemas.openxmlformats.org/officeDocument/2006/relationships/image" Target="../media/image4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53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28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D51E316-D77A-DE2C-1E4F-68AAA4812C3A}"/>
              </a:ext>
            </a:extLst>
          </p:cNvPr>
          <p:cNvSpPr txBox="1">
            <a:spLocks/>
          </p:cNvSpPr>
          <p:nvPr/>
        </p:nvSpPr>
        <p:spPr>
          <a:xfrm>
            <a:off x="6999856" y="1808410"/>
            <a:ext cx="2709558" cy="886968"/>
          </a:xfrm>
          <a:prstGeom prst="rect">
            <a:avLst/>
          </a:prstGeom>
        </p:spPr>
        <p:txBody>
          <a:bodyPr vert="horz" lIns="91440" tIns="45720" rIns="91440" bIns="45720" rtlCol="0" anchor="t">
            <a:normAutofit fontScale="92500" lnSpcReduction="10000"/>
          </a:bodyPr>
          <a:lstStyle>
            <a:lvl1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1pPr>
            <a:lvl2pPr marL="365760" indent="0" algn="l" defTabSz="914400" rtl="0" eaLnBrk="1" latinLnBrk="0" hangingPunct="1">
              <a:lnSpc>
                <a:spcPct val="110000"/>
              </a:lnSpc>
              <a:spcBef>
                <a:spcPts val="10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2pPr>
            <a:lvl3pPr marL="59436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3pPr>
            <a:lvl4pPr marL="77724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4pPr>
            <a:lvl5pPr marL="96012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sz="1800" kern="1200" dirty="0">
                <a:solidFill>
                  <a:schemeClr val="tx1">
                    <a:lumMod val="85000"/>
                    <a:lumOff val="15000"/>
                  </a:schemeClr>
                </a:solidFill>
                <a:latin typeface="+mn-lt"/>
                <a:ea typeface="+mn-lt"/>
                <a:cs typeface="+mn-lt"/>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R="0" lvl="0" algn="ctr" defTabSz="914400" rtl="0" eaLnBrk="1" fontAlgn="auto" latinLnBrk="0" hangingPunct="1">
              <a:lnSpc>
                <a:spcPct val="110000"/>
              </a:lnSpc>
              <a:spcBef>
                <a:spcPts val="1800"/>
              </a:spcBef>
              <a:spcAft>
                <a:spcPts val="0"/>
              </a:spcAft>
              <a:buClr>
                <a:sysClr val="windowText" lastClr="000000">
                  <a:lumMod val="65000"/>
                  <a:lumOff val="35000"/>
                </a:sysClr>
              </a:buClr>
              <a:buSzPct val="80000"/>
              <a:tabLst/>
              <a:defRPr/>
            </a:pPr>
            <a:r>
              <a:rPr lang="en-GB" dirty="0">
                <a:solidFill>
                  <a:sysClr val="windowText" lastClr="000000">
                    <a:lumMod val="85000"/>
                    <a:lumOff val="15000"/>
                  </a:sysClr>
                </a:solidFill>
                <a:latin typeface="Century Gothic"/>
              </a:rPr>
              <a:t>Process fresh and frozen poultry products for supermarkets</a:t>
            </a:r>
            <a:endParaRPr kumimoji="0" lang="en-GB" i="0" u="none" strike="noStrike" kern="1200" cap="none" spc="0" normalizeH="0" baseline="0" noProof="0" dirty="0">
              <a:ln>
                <a:noFill/>
              </a:ln>
              <a:solidFill>
                <a:sysClr val="windowText" lastClr="000000">
                  <a:lumMod val="85000"/>
                  <a:lumOff val="15000"/>
                </a:sysClr>
              </a:solidFill>
              <a:effectLst/>
              <a:uLnTx/>
              <a:uFillTx/>
              <a:latin typeface="Century Gothic"/>
            </a:endParaRPr>
          </a:p>
        </p:txBody>
      </p:sp>
      <p:sp>
        <p:nvSpPr>
          <p:cNvPr id="3" name="Content Placeholder 2">
            <a:extLst>
              <a:ext uri="{FF2B5EF4-FFF2-40B4-BE49-F238E27FC236}">
                <a16:creationId xmlns:a16="http://schemas.microsoft.com/office/drawing/2014/main" id="{326E2298-9517-64CC-B2BE-DE2DE8977A01}"/>
              </a:ext>
            </a:extLst>
          </p:cNvPr>
          <p:cNvSpPr txBox="1">
            <a:spLocks/>
          </p:cNvSpPr>
          <p:nvPr/>
        </p:nvSpPr>
        <p:spPr>
          <a:xfrm>
            <a:off x="6999854" y="3430762"/>
            <a:ext cx="2709558" cy="886968"/>
          </a:xfrm>
          <a:prstGeom prst="rect">
            <a:avLst/>
          </a:prstGeom>
        </p:spPr>
        <p:txBody>
          <a:bodyPr vert="horz" lIns="91440" tIns="45720" rIns="91440" bIns="45720" rtlCol="0" anchor="t">
            <a:normAutofit fontScale="92500" lnSpcReduction="10000"/>
          </a:bodyPr>
          <a:lstStyle>
            <a:lvl1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1pPr>
            <a:lvl2pPr marL="365760" indent="0" algn="l" defTabSz="914400" rtl="0" eaLnBrk="1" latinLnBrk="0" hangingPunct="1">
              <a:lnSpc>
                <a:spcPct val="110000"/>
              </a:lnSpc>
              <a:spcBef>
                <a:spcPts val="10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2pPr>
            <a:lvl3pPr marL="59436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3pPr>
            <a:lvl4pPr marL="77724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4pPr>
            <a:lvl5pPr marL="96012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sz="1800" kern="1200" dirty="0">
                <a:solidFill>
                  <a:schemeClr val="tx1">
                    <a:lumMod val="85000"/>
                    <a:lumOff val="15000"/>
                  </a:schemeClr>
                </a:solidFill>
                <a:latin typeface="+mn-lt"/>
                <a:ea typeface="+mn-lt"/>
                <a:cs typeface="+mn-lt"/>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R="0" lvl="0" algn="ctr" defTabSz="914400" rtl="0" eaLnBrk="1" fontAlgn="auto" latinLnBrk="0" hangingPunct="1">
              <a:lnSpc>
                <a:spcPct val="110000"/>
              </a:lnSpc>
              <a:spcBef>
                <a:spcPts val="1800"/>
              </a:spcBef>
              <a:spcAft>
                <a:spcPts val="0"/>
              </a:spcAft>
              <a:buClr>
                <a:sysClr val="windowText" lastClr="000000">
                  <a:lumMod val="65000"/>
                  <a:lumOff val="35000"/>
                </a:sysClr>
              </a:buClr>
              <a:buSzPct val="80000"/>
              <a:tabLst/>
              <a:defRPr/>
            </a:pPr>
            <a:r>
              <a:rPr lang="en-GB" dirty="0">
                <a:solidFill>
                  <a:sysClr val="windowText" lastClr="000000">
                    <a:lumMod val="85000"/>
                    <a:lumOff val="15000"/>
                  </a:sysClr>
                </a:solidFill>
                <a:latin typeface="Century Gothic"/>
              </a:rPr>
              <a:t>Produce soft drinks such as tonic water and lemonade</a:t>
            </a:r>
            <a:endParaRPr kumimoji="0" lang="en-GB" i="0" u="none" strike="noStrike" kern="1200" cap="none" spc="0" normalizeH="0" baseline="0" noProof="0" dirty="0">
              <a:ln>
                <a:noFill/>
              </a:ln>
              <a:solidFill>
                <a:sysClr val="windowText" lastClr="000000">
                  <a:lumMod val="85000"/>
                  <a:lumOff val="15000"/>
                </a:sysClr>
              </a:solidFill>
              <a:effectLst/>
              <a:uLnTx/>
              <a:uFillTx/>
              <a:latin typeface="Century Gothic"/>
            </a:endParaRPr>
          </a:p>
        </p:txBody>
      </p:sp>
      <p:sp>
        <p:nvSpPr>
          <p:cNvPr id="4" name="Content Placeholder 2">
            <a:extLst>
              <a:ext uri="{FF2B5EF4-FFF2-40B4-BE49-F238E27FC236}">
                <a16:creationId xmlns:a16="http://schemas.microsoft.com/office/drawing/2014/main" id="{3C4CE5DA-8935-5CEA-B575-83241DC3B252}"/>
              </a:ext>
            </a:extLst>
          </p:cNvPr>
          <p:cNvSpPr txBox="1">
            <a:spLocks/>
          </p:cNvSpPr>
          <p:nvPr/>
        </p:nvSpPr>
        <p:spPr>
          <a:xfrm>
            <a:off x="6999855" y="5063702"/>
            <a:ext cx="2709558" cy="886968"/>
          </a:xfrm>
          <a:prstGeom prst="rect">
            <a:avLst/>
          </a:prstGeom>
        </p:spPr>
        <p:txBody>
          <a:bodyPr vert="horz" lIns="91440" tIns="45720" rIns="91440" bIns="45720" rtlCol="0" anchor="t">
            <a:normAutofit fontScale="92500" lnSpcReduction="10000"/>
          </a:bodyPr>
          <a:lstStyle>
            <a:lvl1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1pPr>
            <a:lvl2pPr marL="365760" indent="0" algn="l" defTabSz="914400" rtl="0" eaLnBrk="1" latinLnBrk="0" hangingPunct="1">
              <a:lnSpc>
                <a:spcPct val="110000"/>
              </a:lnSpc>
              <a:spcBef>
                <a:spcPts val="10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2pPr>
            <a:lvl3pPr marL="59436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3pPr>
            <a:lvl4pPr marL="77724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4pPr>
            <a:lvl5pPr marL="96012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sz="1800" kern="1200" dirty="0">
                <a:solidFill>
                  <a:schemeClr val="tx1">
                    <a:lumMod val="85000"/>
                    <a:lumOff val="15000"/>
                  </a:schemeClr>
                </a:solidFill>
                <a:latin typeface="+mn-lt"/>
                <a:ea typeface="+mn-lt"/>
                <a:cs typeface="+mn-lt"/>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R="0" lvl="0" algn="ctr" defTabSz="914400" rtl="0" eaLnBrk="1" fontAlgn="auto" latinLnBrk="0" hangingPunct="1">
              <a:lnSpc>
                <a:spcPct val="110000"/>
              </a:lnSpc>
              <a:spcBef>
                <a:spcPts val="1800"/>
              </a:spcBef>
              <a:spcAft>
                <a:spcPts val="0"/>
              </a:spcAft>
              <a:buClr>
                <a:sysClr val="windowText" lastClr="000000">
                  <a:lumMod val="65000"/>
                  <a:lumOff val="35000"/>
                </a:sysClr>
              </a:buClr>
              <a:buSzPct val="80000"/>
              <a:tabLst/>
              <a:defRPr/>
            </a:pPr>
            <a:r>
              <a:rPr lang="en-GB" dirty="0">
                <a:solidFill>
                  <a:sysClr val="windowText" lastClr="000000">
                    <a:lumMod val="85000"/>
                    <a:lumOff val="15000"/>
                  </a:sysClr>
                </a:solidFill>
                <a:latin typeface="Century Gothic"/>
              </a:rPr>
              <a:t>Produce chocolate and biscuits for brands such as Cadbury </a:t>
            </a:r>
            <a:endParaRPr kumimoji="0" lang="en-GB" i="0" u="none" strike="noStrike" kern="1200" cap="none" spc="0" normalizeH="0" baseline="0" noProof="0" dirty="0">
              <a:ln>
                <a:noFill/>
              </a:ln>
              <a:solidFill>
                <a:sysClr val="windowText" lastClr="000000">
                  <a:lumMod val="85000"/>
                  <a:lumOff val="15000"/>
                </a:sysClr>
              </a:solidFill>
              <a:effectLst/>
              <a:uLnTx/>
              <a:uFillTx/>
              <a:latin typeface="Century Gothic"/>
            </a:endParaRPr>
          </a:p>
        </p:txBody>
      </p:sp>
      <p:pic>
        <p:nvPicPr>
          <p:cNvPr id="5" name="Picture 4" descr="A purple text on a black background&#10;&#10;Description automatically generated">
            <a:extLst>
              <a:ext uri="{FF2B5EF4-FFF2-40B4-BE49-F238E27FC236}">
                <a16:creationId xmlns:a16="http://schemas.microsoft.com/office/drawing/2014/main" id="{E292E827-2422-31F2-5FA7-DEC38A8AD26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148479" y="4921735"/>
            <a:ext cx="1953474" cy="1084838"/>
          </a:xfrm>
          <a:prstGeom prst="rect">
            <a:avLst/>
          </a:prstGeom>
        </p:spPr>
      </p:pic>
      <p:pic>
        <p:nvPicPr>
          <p:cNvPr id="6" name="Picture 2" descr="Cadbury Dairy Milk Chocolate Bar - 110g">
            <a:extLst>
              <a:ext uri="{FF2B5EF4-FFF2-40B4-BE49-F238E27FC236}">
                <a16:creationId xmlns:a16="http://schemas.microsoft.com/office/drawing/2014/main" id="{34856A63-DE67-7C1D-B7C3-32F8C707A811}"/>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9822471" y="5112527"/>
            <a:ext cx="1592348" cy="7247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RITVIC">
            <a:extLst>
              <a:ext uri="{FF2B5EF4-FFF2-40B4-BE49-F238E27FC236}">
                <a16:creationId xmlns:a16="http://schemas.microsoft.com/office/drawing/2014/main" id="{F5095BCA-9051-162D-18D6-6B6CE4E0D8C3}"/>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5151157" y="3467905"/>
            <a:ext cx="1858313" cy="6835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ritvic Mixer Range | Dayla Drinks">
            <a:extLst>
              <a:ext uri="{FF2B5EF4-FFF2-40B4-BE49-F238E27FC236}">
                <a16:creationId xmlns:a16="http://schemas.microsoft.com/office/drawing/2014/main" id="{61EDFC80-3FF5-280E-91A7-67327377B433}"/>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9614699" y="3252256"/>
            <a:ext cx="1931843" cy="11939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ue and green logo with a person in the middle&#10;&#10;Description automatically generated">
            <a:extLst>
              <a:ext uri="{FF2B5EF4-FFF2-40B4-BE49-F238E27FC236}">
                <a16:creationId xmlns:a16="http://schemas.microsoft.com/office/drawing/2014/main" id="{D8A2566F-D1E5-70AB-1B23-E8534A03F5F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166359" y="1766354"/>
            <a:ext cx="1882429" cy="938077"/>
          </a:xfrm>
          <a:prstGeom prst="rect">
            <a:avLst/>
          </a:prstGeom>
        </p:spPr>
      </p:pic>
      <p:pic>
        <p:nvPicPr>
          <p:cNvPr id="10" name="Picture 4" descr="3,600+ Roast Chicken On White Stock Photos, Pictures &amp; Royalty-Free Images  - iStock">
            <a:extLst>
              <a:ext uri="{FF2B5EF4-FFF2-40B4-BE49-F238E27FC236}">
                <a16:creationId xmlns:a16="http://schemas.microsoft.com/office/drawing/2014/main" id="{01701222-FEFA-C457-99AD-741EDD20E88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822471" y="1638396"/>
            <a:ext cx="1792781" cy="11951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map of a city&#10;&#10;Description automatically generated">
            <a:extLst>
              <a:ext uri="{FF2B5EF4-FFF2-40B4-BE49-F238E27FC236}">
                <a16:creationId xmlns:a16="http://schemas.microsoft.com/office/drawing/2014/main" id="{94386ECA-0450-6FE1-A1FA-EF1F0CE934F0}"/>
              </a:ext>
            </a:extLst>
          </p:cNvPr>
          <p:cNvPicPr>
            <a:picLocks noChangeAspect="1"/>
          </p:cNvPicPr>
          <p:nvPr/>
        </p:nvPicPr>
        <p:blipFill>
          <a:blip r:embed="rId9" cstate="hqprint">
            <a:extLst>
              <a:ext uri="{28A0092B-C50C-407E-A947-70E740481C1C}">
                <a14:useLocalDpi xmlns:a14="http://schemas.microsoft.com/office/drawing/2010/main"/>
              </a:ext>
            </a:extLst>
          </a:blip>
          <a:srcRect t="-1494"/>
          <a:stretch/>
        </p:blipFill>
        <p:spPr>
          <a:xfrm>
            <a:off x="896566" y="1748386"/>
            <a:ext cx="3218333" cy="5094237"/>
          </a:xfrm>
          <a:prstGeom prst="rect">
            <a:avLst/>
          </a:prstGeom>
        </p:spPr>
      </p:pic>
      <p:grpSp>
        <p:nvGrpSpPr>
          <p:cNvPr id="12" name="Group 11">
            <a:extLst>
              <a:ext uri="{FF2B5EF4-FFF2-40B4-BE49-F238E27FC236}">
                <a16:creationId xmlns:a16="http://schemas.microsoft.com/office/drawing/2014/main" id="{33376971-7FBF-C8FE-6723-C63F8A7C5399}"/>
              </a:ext>
            </a:extLst>
          </p:cNvPr>
          <p:cNvGrpSpPr/>
          <p:nvPr/>
        </p:nvGrpSpPr>
        <p:grpSpPr>
          <a:xfrm>
            <a:off x="2919101" y="6231799"/>
            <a:ext cx="605972" cy="605972"/>
            <a:chOff x="6902502" y="-2562152"/>
            <a:chExt cx="3544701" cy="3544701"/>
          </a:xfrm>
        </p:grpSpPr>
        <p:sp>
          <p:nvSpPr>
            <p:cNvPr id="13" name="Oval 12">
              <a:extLst>
                <a:ext uri="{FF2B5EF4-FFF2-40B4-BE49-F238E27FC236}">
                  <a16:creationId xmlns:a16="http://schemas.microsoft.com/office/drawing/2014/main" id="{4C5C10BB-E24D-3570-D292-DD55ACED10B2}"/>
                </a:ext>
              </a:extLst>
            </p:cNvPr>
            <p:cNvSpPr/>
            <p:nvPr/>
          </p:nvSpPr>
          <p:spPr>
            <a:xfrm>
              <a:off x="8194922" y="-1725721"/>
              <a:ext cx="959859" cy="95985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Marker with solid fill">
              <a:extLst>
                <a:ext uri="{FF2B5EF4-FFF2-40B4-BE49-F238E27FC236}">
                  <a16:creationId xmlns:a16="http://schemas.microsoft.com/office/drawing/2014/main" id="{D04E9DDB-0918-A796-CEE6-94AE1C1D734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02502" y="-2562152"/>
              <a:ext cx="3544701" cy="3544701"/>
            </a:xfrm>
            <a:prstGeom prst="rect">
              <a:avLst/>
            </a:prstGeom>
          </p:spPr>
        </p:pic>
      </p:grpSp>
      <p:grpSp>
        <p:nvGrpSpPr>
          <p:cNvPr id="15" name="Group 14">
            <a:extLst>
              <a:ext uri="{FF2B5EF4-FFF2-40B4-BE49-F238E27FC236}">
                <a16:creationId xmlns:a16="http://schemas.microsoft.com/office/drawing/2014/main" id="{1FF07C4E-C94D-0D61-6F75-ACEA5285CF3C}"/>
              </a:ext>
            </a:extLst>
          </p:cNvPr>
          <p:cNvGrpSpPr/>
          <p:nvPr/>
        </p:nvGrpSpPr>
        <p:grpSpPr>
          <a:xfrm>
            <a:off x="1099200" y="6006573"/>
            <a:ext cx="605972" cy="605972"/>
            <a:chOff x="6902502" y="-2562152"/>
            <a:chExt cx="3544701" cy="3544701"/>
          </a:xfrm>
        </p:grpSpPr>
        <p:sp>
          <p:nvSpPr>
            <p:cNvPr id="16" name="Oval 15">
              <a:extLst>
                <a:ext uri="{FF2B5EF4-FFF2-40B4-BE49-F238E27FC236}">
                  <a16:creationId xmlns:a16="http://schemas.microsoft.com/office/drawing/2014/main" id="{59B9C116-E36C-EC03-366B-455AAED294CE}"/>
                </a:ext>
              </a:extLst>
            </p:cNvPr>
            <p:cNvSpPr/>
            <p:nvPr/>
          </p:nvSpPr>
          <p:spPr>
            <a:xfrm>
              <a:off x="8194922" y="-1725721"/>
              <a:ext cx="959859" cy="95985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Marker with solid fill">
              <a:extLst>
                <a:ext uri="{FF2B5EF4-FFF2-40B4-BE49-F238E27FC236}">
                  <a16:creationId xmlns:a16="http://schemas.microsoft.com/office/drawing/2014/main" id="{5DDDFA70-1776-0D42-369E-29D3460C88D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02502" y="-2562152"/>
              <a:ext cx="3544701" cy="3544701"/>
            </a:xfrm>
            <a:prstGeom prst="rect">
              <a:avLst/>
            </a:prstGeom>
          </p:spPr>
        </p:pic>
      </p:grpSp>
      <p:grpSp>
        <p:nvGrpSpPr>
          <p:cNvPr id="18" name="Group 17">
            <a:extLst>
              <a:ext uri="{FF2B5EF4-FFF2-40B4-BE49-F238E27FC236}">
                <a16:creationId xmlns:a16="http://schemas.microsoft.com/office/drawing/2014/main" id="{F5CEB3AA-BAF2-4B9D-6AC9-5C486BE706B3}"/>
              </a:ext>
            </a:extLst>
          </p:cNvPr>
          <p:cNvGrpSpPr/>
          <p:nvPr/>
        </p:nvGrpSpPr>
        <p:grpSpPr>
          <a:xfrm>
            <a:off x="844955" y="2448295"/>
            <a:ext cx="605972" cy="605972"/>
            <a:chOff x="6902502" y="-2562152"/>
            <a:chExt cx="3544701" cy="3544701"/>
          </a:xfrm>
        </p:grpSpPr>
        <p:sp>
          <p:nvSpPr>
            <p:cNvPr id="19" name="Oval 18">
              <a:extLst>
                <a:ext uri="{FF2B5EF4-FFF2-40B4-BE49-F238E27FC236}">
                  <a16:creationId xmlns:a16="http://schemas.microsoft.com/office/drawing/2014/main" id="{E9DF5956-B557-7255-FFFC-1454FAB9DBC5}"/>
                </a:ext>
              </a:extLst>
            </p:cNvPr>
            <p:cNvSpPr/>
            <p:nvPr/>
          </p:nvSpPr>
          <p:spPr>
            <a:xfrm>
              <a:off x="8194922" y="-1725721"/>
              <a:ext cx="959859" cy="95985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Marker with solid fill">
              <a:extLst>
                <a:ext uri="{FF2B5EF4-FFF2-40B4-BE49-F238E27FC236}">
                  <a16:creationId xmlns:a16="http://schemas.microsoft.com/office/drawing/2014/main" id="{93D550F6-60FC-6109-F464-CF2D9671433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02502" y="-2562152"/>
              <a:ext cx="3544701" cy="3544701"/>
            </a:xfrm>
            <a:prstGeom prst="rect">
              <a:avLst/>
            </a:prstGeom>
          </p:spPr>
        </p:pic>
      </p:grpSp>
    </p:spTree>
    <p:extLst>
      <p:ext uri="{BB962C8B-B14F-4D97-AF65-F5344CB8AC3E}">
        <p14:creationId xmlns:p14="http://schemas.microsoft.com/office/powerpoint/2010/main" val="103010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22B58-96B3-3890-7D0D-FAE6E0B6A0F7}"/>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E8EC6786-0258-F558-06E2-CD6315247183}"/>
              </a:ext>
            </a:extLst>
          </p:cNvPr>
          <p:cNvSpPr txBox="1">
            <a:spLocks/>
          </p:cNvSpPr>
          <p:nvPr/>
        </p:nvSpPr>
        <p:spPr bwMode="auto">
          <a:xfrm>
            <a:off x="684213" y="1331400"/>
            <a:ext cx="8394474" cy="3886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None/>
              <a:defRPr sz="6600" b="1" kern="120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200" dirty="0">
                <a:solidFill>
                  <a:sysClr val="windowText" lastClr="000000">
                    <a:lumMod val="85000"/>
                    <a:lumOff val="15000"/>
                  </a:sysClr>
                </a:solidFill>
                <a:latin typeface="Century Gothic"/>
              </a:rPr>
              <a:t>Kickstart your career in the </a:t>
            </a:r>
            <a:r>
              <a:rPr kumimoji="0" lang="en-US" sz="4200" b="1"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rPr>
              <a:t>Food Industry</a:t>
            </a:r>
          </a:p>
        </p:txBody>
      </p:sp>
      <p:sp>
        <p:nvSpPr>
          <p:cNvPr id="3" name="Content Placeholder 2">
            <a:extLst>
              <a:ext uri="{FF2B5EF4-FFF2-40B4-BE49-F238E27FC236}">
                <a16:creationId xmlns:a16="http://schemas.microsoft.com/office/drawing/2014/main" id="{31825C0E-164D-CB95-E076-2982F1ECE07F}"/>
              </a:ext>
            </a:extLst>
          </p:cNvPr>
          <p:cNvSpPr txBox="1">
            <a:spLocks/>
          </p:cNvSpPr>
          <p:nvPr/>
        </p:nvSpPr>
        <p:spPr>
          <a:xfrm>
            <a:off x="673326" y="5309094"/>
            <a:ext cx="10287000" cy="533400"/>
          </a:xfrm>
          <a:prstGeom prst="rect">
            <a:avLst/>
          </a:prstGeom>
        </p:spPr>
        <p:txBody>
          <a:bodyPr vert="horz" lIns="91440" tIns="45720" rIns="91440" bIns="45720" rtlCol="0" anchor="t">
            <a:normAutofit/>
          </a:bodyPr>
          <a:lstStyle>
            <a:lvl1pPr marL="45720" indent="0" algn="l" defTabSz="914400" rtl="0" eaLnBrk="1" latinLnBrk="0" hangingPunct="1">
              <a:lnSpc>
                <a:spcPct val="90000"/>
              </a:lnSpc>
              <a:spcBef>
                <a:spcPts val="1800"/>
              </a:spcBef>
              <a:buClr>
                <a:schemeClr val="tx1">
                  <a:lumMod val="65000"/>
                  <a:lumOff val="35000"/>
                </a:schemeClr>
              </a:buClr>
              <a:buSzPct val="80000"/>
              <a:buFont typeface="Arial" pitchFamily="34" charset="0"/>
              <a:buNone/>
              <a:defRPr sz="2400" kern="1200">
                <a:solidFill>
                  <a:schemeClr val="tx1">
                    <a:lumMod val="85000"/>
                    <a:lumOff val="1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85000"/>
                    <a:lumOff val="1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85000"/>
                    <a:lumOff val="1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85000"/>
                    <a:lumOff val="1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85000"/>
                    <a:lumOff val="1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marR="0" lvl="0" indent="0" algn="l" defTabSz="914400" rtl="0" eaLnBrk="1" fontAlgn="auto" latinLnBrk="0" hangingPunct="1">
              <a:lnSpc>
                <a:spcPct val="90000"/>
              </a:lnSpc>
              <a:spcBef>
                <a:spcPts val="1800"/>
              </a:spcBef>
              <a:spcAft>
                <a:spcPts val="0"/>
              </a:spcAft>
              <a:buClr>
                <a:sysClr val="windowText" lastClr="000000">
                  <a:lumMod val="65000"/>
                  <a:lumOff val="35000"/>
                </a:sysClr>
              </a:buClr>
              <a:buSzPct val="80000"/>
              <a:buFont typeface="Arial" pitchFamily="34" charset="0"/>
              <a:buNone/>
              <a:tabLst/>
              <a:defRPr/>
            </a:pPr>
            <a:r>
              <a:rPr lang="en-US" dirty="0">
                <a:solidFill>
                  <a:sysClr val="windowText" lastClr="000000">
                    <a:lumMod val="85000"/>
                    <a:lumOff val="15000"/>
                  </a:sysClr>
                </a:solidFill>
                <a:latin typeface="Century Gothic"/>
              </a:rPr>
              <a:t>Amy Smith</a:t>
            </a:r>
            <a:endParaRPr kumimoji="0" lang="en-US" sz="2400" b="0" i="0" u="none" strike="noStrike" kern="1200" cap="none" spc="0" normalizeH="0" baseline="0" noProof="0" dirty="0">
              <a:ln>
                <a:noFill/>
              </a:ln>
              <a:solidFill>
                <a:sysClr val="windowText" lastClr="000000">
                  <a:lumMod val="85000"/>
                  <a:lumOff val="15000"/>
                </a:sysClr>
              </a:solidFill>
              <a:effectLst/>
              <a:uLnTx/>
              <a:uFillTx/>
              <a:latin typeface="Century Gothic"/>
              <a:ea typeface="+mn-ea"/>
              <a:cs typeface="+mn-cs"/>
            </a:endParaRPr>
          </a:p>
        </p:txBody>
      </p:sp>
    </p:spTree>
    <p:extLst>
      <p:ext uri="{BB962C8B-B14F-4D97-AF65-F5344CB8AC3E}">
        <p14:creationId xmlns:p14="http://schemas.microsoft.com/office/powerpoint/2010/main" val="415185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lab coat&#10;&#10;AI-generated content may be incorrect.">
            <a:extLst>
              <a:ext uri="{FF2B5EF4-FFF2-40B4-BE49-F238E27FC236}">
                <a16:creationId xmlns:a16="http://schemas.microsoft.com/office/drawing/2014/main" id="{FE624295-9C27-426A-6DCC-A75592C85296}"/>
              </a:ext>
            </a:extLst>
          </p:cNvPr>
          <p:cNvPicPr>
            <a:picLocks noChangeAspect="1"/>
          </p:cNvPicPr>
          <p:nvPr/>
        </p:nvPicPr>
        <p:blipFill>
          <a:blip r:embed="rId3" cstate="hqprint">
            <a:extLst>
              <a:ext uri="{28A0092B-C50C-407E-A947-70E740481C1C}">
                <a14:useLocalDpi xmlns:a14="http://schemas.microsoft.com/office/drawing/2010/main"/>
              </a:ext>
            </a:extLst>
          </a:blip>
          <a:srcRect t="-35"/>
          <a:stretch>
            <a:fillRect/>
          </a:stretch>
        </p:blipFill>
        <p:spPr>
          <a:xfrm>
            <a:off x="4162191" y="788080"/>
            <a:ext cx="3867617" cy="4164121"/>
          </a:xfrm>
          <a:prstGeom prst="rect">
            <a:avLst/>
          </a:prstGeom>
        </p:spPr>
      </p:pic>
      <p:sp>
        <p:nvSpPr>
          <p:cNvPr id="4" name="Content Placeholder 2">
            <a:extLst>
              <a:ext uri="{FF2B5EF4-FFF2-40B4-BE49-F238E27FC236}">
                <a16:creationId xmlns:a16="http://schemas.microsoft.com/office/drawing/2014/main" id="{63F74076-FFB3-CF74-5316-BC1BA296B2A4}"/>
              </a:ext>
            </a:extLst>
          </p:cNvPr>
          <p:cNvSpPr txBox="1">
            <a:spLocks/>
          </p:cNvSpPr>
          <p:nvPr/>
        </p:nvSpPr>
        <p:spPr>
          <a:xfrm>
            <a:off x="4585759" y="5022984"/>
            <a:ext cx="3020482" cy="449873"/>
          </a:xfrm>
          <a:prstGeom prst="rect">
            <a:avLst/>
          </a:prstGeom>
        </p:spPr>
        <p:txBody>
          <a:bodyPr vert="horz" lIns="91440" tIns="45720" rIns="91440" bIns="45720" rtlCol="0" anchor="t">
            <a:noAutofit/>
          </a:bodyPr>
          <a:lstStyle>
            <a:lvl1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1pPr>
            <a:lvl2pPr marL="365760" indent="0" algn="l" defTabSz="914400" rtl="0" eaLnBrk="1" latinLnBrk="0" hangingPunct="1">
              <a:lnSpc>
                <a:spcPct val="110000"/>
              </a:lnSpc>
              <a:spcBef>
                <a:spcPts val="10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2pPr>
            <a:lvl3pPr marL="59436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3pPr>
            <a:lvl4pPr marL="77724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4pPr>
            <a:lvl5pPr marL="96012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sz="1800" kern="1200" dirty="0">
                <a:solidFill>
                  <a:schemeClr val="tx1">
                    <a:lumMod val="85000"/>
                    <a:lumOff val="15000"/>
                  </a:schemeClr>
                </a:solidFill>
                <a:latin typeface="+mn-lt"/>
                <a:ea typeface="+mn-lt"/>
                <a:cs typeface="+mn-lt"/>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marR="0" lvl="0" indent="0" algn="ctr" defTabSz="914400" rtl="0" eaLnBrk="1" fontAlgn="auto" latinLnBrk="0" hangingPunct="1">
              <a:lnSpc>
                <a:spcPct val="110000"/>
              </a:lnSpc>
              <a:spcBef>
                <a:spcPts val="1800"/>
              </a:spcBef>
              <a:spcAft>
                <a:spcPts val="0"/>
              </a:spcAft>
              <a:buClr>
                <a:sysClr val="windowText" lastClr="000000">
                  <a:lumMod val="65000"/>
                  <a:lumOff val="35000"/>
                </a:sysClr>
              </a:buClr>
              <a:buSzPct val="80000"/>
              <a:buFont typeface="Arial" pitchFamily="34" charset="0"/>
              <a:buNone/>
              <a:tabLst/>
              <a:defRPr/>
            </a:pPr>
            <a:r>
              <a:rPr kumimoji="0" lang="en-GB" sz="2800" b="1" i="0" u="none" strike="noStrike" kern="1200" cap="none" spc="0" normalizeH="0" baseline="0" noProof="0" dirty="0">
                <a:ln>
                  <a:noFill/>
                </a:ln>
                <a:solidFill>
                  <a:sysClr val="windowText" lastClr="000000">
                    <a:lumMod val="85000"/>
                    <a:lumOff val="15000"/>
                  </a:sysClr>
                </a:solidFill>
                <a:effectLst/>
                <a:uLnTx/>
                <a:uFillTx/>
                <a:latin typeface="Century Gothic"/>
              </a:rPr>
              <a:t>Amy Smith</a:t>
            </a:r>
          </a:p>
        </p:txBody>
      </p:sp>
      <p:sp>
        <p:nvSpPr>
          <p:cNvPr id="5" name="Content Placeholder 2">
            <a:extLst>
              <a:ext uri="{FF2B5EF4-FFF2-40B4-BE49-F238E27FC236}">
                <a16:creationId xmlns:a16="http://schemas.microsoft.com/office/drawing/2014/main" id="{E25A8361-BD7E-205F-7AA4-F33E7850BD79}"/>
              </a:ext>
            </a:extLst>
          </p:cNvPr>
          <p:cNvSpPr txBox="1">
            <a:spLocks/>
          </p:cNvSpPr>
          <p:nvPr/>
        </p:nvSpPr>
        <p:spPr>
          <a:xfrm>
            <a:off x="4304978" y="5488198"/>
            <a:ext cx="3582045" cy="449873"/>
          </a:xfrm>
          <a:prstGeom prst="rect">
            <a:avLst/>
          </a:prstGeom>
        </p:spPr>
        <p:txBody>
          <a:bodyPr vert="horz" lIns="91440" tIns="45720" rIns="91440" bIns="45720" rtlCol="0" anchor="t">
            <a:noAutofit/>
          </a:bodyPr>
          <a:lstStyle>
            <a:lvl1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1pPr>
            <a:lvl2pPr marL="365760" indent="0" algn="l" defTabSz="914400" rtl="0" eaLnBrk="1" latinLnBrk="0" hangingPunct="1">
              <a:lnSpc>
                <a:spcPct val="110000"/>
              </a:lnSpc>
              <a:spcBef>
                <a:spcPts val="10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2pPr>
            <a:lvl3pPr marL="59436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3pPr>
            <a:lvl4pPr marL="77724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4pPr>
            <a:lvl5pPr marL="96012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sz="1800" kern="1200" dirty="0">
                <a:solidFill>
                  <a:schemeClr val="tx1">
                    <a:lumMod val="85000"/>
                    <a:lumOff val="15000"/>
                  </a:schemeClr>
                </a:solidFill>
                <a:latin typeface="+mn-lt"/>
                <a:ea typeface="+mn-lt"/>
                <a:cs typeface="+mn-lt"/>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marR="0" lvl="0" indent="0" algn="ctr" defTabSz="914400" rtl="0" eaLnBrk="1" fontAlgn="auto" latinLnBrk="0" hangingPunct="1">
              <a:lnSpc>
                <a:spcPct val="110000"/>
              </a:lnSpc>
              <a:spcBef>
                <a:spcPts val="0"/>
              </a:spcBef>
              <a:spcAft>
                <a:spcPts val="0"/>
              </a:spcAft>
              <a:buClr>
                <a:sysClr val="windowText" lastClr="000000">
                  <a:lumMod val="65000"/>
                  <a:lumOff val="35000"/>
                </a:sysClr>
              </a:buClr>
              <a:buSzPct val="80000"/>
              <a:buFont typeface="Arial" pitchFamily="34" charset="0"/>
              <a:buNone/>
              <a:tabLst/>
              <a:defRPr/>
            </a:pPr>
            <a:r>
              <a:rPr kumimoji="0" lang="en-GB" sz="1800" b="0" i="0" u="none" strike="noStrike" kern="1200" cap="none" spc="0" normalizeH="0" baseline="0" noProof="0" dirty="0">
                <a:ln>
                  <a:noFill/>
                </a:ln>
                <a:solidFill>
                  <a:sysClr val="windowText" lastClr="000000">
                    <a:lumMod val="85000"/>
                    <a:lumOff val="15000"/>
                  </a:sysClr>
                </a:solidFill>
                <a:effectLst/>
                <a:uLnTx/>
                <a:uFillTx/>
                <a:latin typeface="Century Gothic"/>
              </a:rPr>
              <a:t>Head of Innovation</a:t>
            </a:r>
          </a:p>
          <a:p>
            <a:pPr marL="45720" marR="0" lvl="0" indent="0" algn="ctr" defTabSz="914400" rtl="0" eaLnBrk="1" fontAlgn="auto" latinLnBrk="0" hangingPunct="1">
              <a:lnSpc>
                <a:spcPct val="110000"/>
              </a:lnSpc>
              <a:spcBef>
                <a:spcPts val="0"/>
              </a:spcBef>
              <a:spcAft>
                <a:spcPts val="0"/>
              </a:spcAft>
              <a:buClr>
                <a:sysClr val="windowText" lastClr="000000">
                  <a:lumMod val="65000"/>
                  <a:lumOff val="35000"/>
                </a:sysClr>
              </a:buClr>
              <a:buSzPct val="80000"/>
              <a:buFont typeface="Arial" pitchFamily="34" charset="0"/>
              <a:buNone/>
              <a:tabLst/>
              <a:defRPr/>
            </a:pPr>
            <a:r>
              <a:rPr kumimoji="0" lang="en-GB" sz="1800" b="0" i="0" u="none" strike="noStrike" kern="1200" cap="none" spc="0" normalizeH="0" baseline="0" noProof="0" dirty="0">
                <a:ln>
                  <a:noFill/>
                </a:ln>
                <a:solidFill>
                  <a:sysClr val="windowText" lastClr="000000">
                    <a:lumMod val="85000"/>
                    <a:lumOff val="15000"/>
                  </a:sysClr>
                </a:solidFill>
                <a:effectLst/>
                <a:uLnTx/>
                <a:uFillTx/>
                <a:latin typeface="Century Gothic"/>
              </a:rPr>
              <a:t>Greencore</a:t>
            </a:r>
          </a:p>
        </p:txBody>
      </p:sp>
      <p:pic>
        <p:nvPicPr>
          <p:cNvPr id="6" name="Picture 2" descr="greencore-logo - FSC | Food Sector Construction">
            <a:extLst>
              <a:ext uri="{FF2B5EF4-FFF2-40B4-BE49-F238E27FC236}">
                <a16:creationId xmlns:a16="http://schemas.microsoft.com/office/drawing/2014/main" id="{E8CAF6FC-0DDB-794D-6296-9FF0F72BBB09}"/>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9090212" y="5419647"/>
            <a:ext cx="2689826" cy="107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29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8E477E-7DE9-E03F-7C35-4A7E662F9BAB}"/>
              </a:ext>
            </a:extLst>
          </p:cNvPr>
          <p:cNvGrpSpPr/>
          <p:nvPr/>
        </p:nvGrpSpPr>
        <p:grpSpPr>
          <a:xfrm>
            <a:off x="1919841" y="1661803"/>
            <a:ext cx="3036031" cy="1045586"/>
            <a:chOff x="1956053" y="1640837"/>
            <a:chExt cx="3036031" cy="1045586"/>
          </a:xfrm>
        </p:grpSpPr>
        <p:sp>
          <p:nvSpPr>
            <p:cNvPr id="3" name="TextBox 2">
              <a:extLst>
                <a:ext uri="{FF2B5EF4-FFF2-40B4-BE49-F238E27FC236}">
                  <a16:creationId xmlns:a16="http://schemas.microsoft.com/office/drawing/2014/main" id="{2CF11627-C54D-8D1F-F585-1CAA47DE2914}"/>
                </a:ext>
              </a:extLst>
            </p:cNvPr>
            <p:cNvSpPr txBox="1"/>
            <p:nvPr/>
          </p:nvSpPr>
          <p:spPr>
            <a:xfrm>
              <a:off x="1956053" y="1640837"/>
              <a:ext cx="28615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Student</a:t>
              </a:r>
            </a:p>
          </p:txBody>
        </p:sp>
        <p:sp>
          <p:nvSpPr>
            <p:cNvPr id="4" name="TextBox 3">
              <a:extLst>
                <a:ext uri="{FF2B5EF4-FFF2-40B4-BE49-F238E27FC236}">
                  <a16:creationId xmlns:a16="http://schemas.microsoft.com/office/drawing/2014/main" id="{0BDAD405-D02B-212E-E42C-2921FA513DC5}"/>
                </a:ext>
              </a:extLst>
            </p:cNvPr>
            <p:cNvSpPr txBox="1"/>
            <p:nvPr/>
          </p:nvSpPr>
          <p:spPr>
            <a:xfrm>
              <a:off x="1956053" y="2040092"/>
              <a:ext cx="303603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BSc Food Science with Industrial placement year</a:t>
              </a:r>
            </a:p>
          </p:txBody>
        </p:sp>
      </p:grpSp>
      <p:pic>
        <p:nvPicPr>
          <p:cNvPr id="5" name="Picture 4" descr="A blue text on a black background&#10;&#10;Description automatically generated">
            <a:extLst>
              <a:ext uri="{FF2B5EF4-FFF2-40B4-BE49-F238E27FC236}">
                <a16:creationId xmlns:a16="http://schemas.microsoft.com/office/drawing/2014/main" id="{9C2E9C71-8C07-4919-FDD5-D4E62FCA0D6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881472" y="4894902"/>
            <a:ext cx="1122206" cy="322726"/>
          </a:xfrm>
          <a:prstGeom prst="rect">
            <a:avLst/>
          </a:prstGeom>
        </p:spPr>
      </p:pic>
      <p:grpSp>
        <p:nvGrpSpPr>
          <p:cNvPr id="7" name="Group 6">
            <a:extLst>
              <a:ext uri="{FF2B5EF4-FFF2-40B4-BE49-F238E27FC236}">
                <a16:creationId xmlns:a16="http://schemas.microsoft.com/office/drawing/2014/main" id="{03AA152A-1D5C-26FF-C85D-972BE92F4FAF}"/>
              </a:ext>
            </a:extLst>
          </p:cNvPr>
          <p:cNvGrpSpPr/>
          <p:nvPr/>
        </p:nvGrpSpPr>
        <p:grpSpPr>
          <a:xfrm>
            <a:off x="6537122" y="1698512"/>
            <a:ext cx="3216535" cy="1045586"/>
            <a:chOff x="1956053" y="1640837"/>
            <a:chExt cx="3216535" cy="1045586"/>
          </a:xfrm>
        </p:grpSpPr>
        <p:sp>
          <p:nvSpPr>
            <p:cNvPr id="8" name="TextBox 7">
              <a:extLst>
                <a:ext uri="{FF2B5EF4-FFF2-40B4-BE49-F238E27FC236}">
                  <a16:creationId xmlns:a16="http://schemas.microsoft.com/office/drawing/2014/main" id="{212C8B73-9ECD-64AD-7D00-E901A71347F2}"/>
                </a:ext>
              </a:extLst>
            </p:cNvPr>
            <p:cNvSpPr txBox="1"/>
            <p:nvPr/>
          </p:nvSpPr>
          <p:spPr>
            <a:xfrm>
              <a:off x="1956053" y="1640837"/>
              <a:ext cx="28615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R&amp;D Technologist</a:t>
              </a:r>
            </a:p>
          </p:txBody>
        </p:sp>
        <p:sp>
          <p:nvSpPr>
            <p:cNvPr id="9" name="TextBox 8">
              <a:extLst>
                <a:ext uri="{FF2B5EF4-FFF2-40B4-BE49-F238E27FC236}">
                  <a16:creationId xmlns:a16="http://schemas.microsoft.com/office/drawing/2014/main" id="{C76D0961-9372-9A0D-C765-9C6FF8ED72DB}"/>
                </a:ext>
              </a:extLst>
            </p:cNvPr>
            <p:cNvSpPr txBox="1"/>
            <p:nvPr/>
          </p:nvSpPr>
          <p:spPr>
            <a:xfrm>
              <a:off x="1956053" y="2040092"/>
              <a:ext cx="321653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Lead technologist within cross category team</a:t>
              </a:r>
            </a:p>
          </p:txBody>
        </p:sp>
      </p:grpSp>
      <p:grpSp>
        <p:nvGrpSpPr>
          <p:cNvPr id="10" name="Group 9">
            <a:extLst>
              <a:ext uri="{FF2B5EF4-FFF2-40B4-BE49-F238E27FC236}">
                <a16:creationId xmlns:a16="http://schemas.microsoft.com/office/drawing/2014/main" id="{BB2D1980-86A7-1397-E016-8671B3ABA872}"/>
              </a:ext>
            </a:extLst>
          </p:cNvPr>
          <p:cNvGrpSpPr/>
          <p:nvPr/>
        </p:nvGrpSpPr>
        <p:grpSpPr>
          <a:xfrm>
            <a:off x="4266599" y="4570328"/>
            <a:ext cx="3014395" cy="1045586"/>
            <a:chOff x="1956053" y="1640837"/>
            <a:chExt cx="3014395" cy="1045586"/>
          </a:xfrm>
        </p:grpSpPr>
        <p:sp>
          <p:nvSpPr>
            <p:cNvPr id="11" name="TextBox 10">
              <a:extLst>
                <a:ext uri="{FF2B5EF4-FFF2-40B4-BE49-F238E27FC236}">
                  <a16:creationId xmlns:a16="http://schemas.microsoft.com/office/drawing/2014/main" id="{DEE4D539-1233-4F11-87C4-17D062475B4B}"/>
                </a:ext>
              </a:extLst>
            </p:cNvPr>
            <p:cNvSpPr txBox="1"/>
            <p:nvPr/>
          </p:nvSpPr>
          <p:spPr>
            <a:xfrm>
              <a:off x="1956053" y="1640837"/>
              <a:ext cx="28615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Product Technician</a:t>
              </a:r>
            </a:p>
          </p:txBody>
        </p:sp>
        <p:sp>
          <p:nvSpPr>
            <p:cNvPr id="12" name="TextBox 11">
              <a:extLst>
                <a:ext uri="{FF2B5EF4-FFF2-40B4-BE49-F238E27FC236}">
                  <a16:creationId xmlns:a16="http://schemas.microsoft.com/office/drawing/2014/main" id="{B7FF6A6E-838B-367F-9354-FBBD22903454}"/>
                </a:ext>
              </a:extLst>
            </p:cNvPr>
            <p:cNvSpPr txBox="1"/>
            <p:nvPr/>
          </p:nvSpPr>
          <p:spPr>
            <a:xfrm>
              <a:off x="1956054" y="2040092"/>
              <a:ext cx="301439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Worked on NPD of walkers baked snacks</a:t>
              </a:r>
            </a:p>
          </p:txBody>
        </p:sp>
      </p:grpSp>
      <p:grpSp>
        <p:nvGrpSpPr>
          <p:cNvPr id="13" name="Group 12">
            <a:extLst>
              <a:ext uri="{FF2B5EF4-FFF2-40B4-BE49-F238E27FC236}">
                <a16:creationId xmlns:a16="http://schemas.microsoft.com/office/drawing/2014/main" id="{59BA2A69-72C5-8797-59B0-286B523178BB}"/>
              </a:ext>
            </a:extLst>
          </p:cNvPr>
          <p:cNvGrpSpPr/>
          <p:nvPr/>
        </p:nvGrpSpPr>
        <p:grpSpPr>
          <a:xfrm>
            <a:off x="8886821" y="4563306"/>
            <a:ext cx="3038881" cy="1045586"/>
            <a:chOff x="1956053" y="1649890"/>
            <a:chExt cx="3038881" cy="1045586"/>
          </a:xfrm>
        </p:grpSpPr>
        <p:sp>
          <p:nvSpPr>
            <p:cNvPr id="14" name="TextBox 13">
              <a:extLst>
                <a:ext uri="{FF2B5EF4-FFF2-40B4-BE49-F238E27FC236}">
                  <a16:creationId xmlns:a16="http://schemas.microsoft.com/office/drawing/2014/main" id="{6887FCEB-00D7-B3ED-7FA1-5C1C69A26F2A}"/>
                </a:ext>
              </a:extLst>
            </p:cNvPr>
            <p:cNvSpPr txBox="1"/>
            <p:nvPr/>
          </p:nvSpPr>
          <p:spPr>
            <a:xfrm>
              <a:off x="1956053" y="1649890"/>
              <a:ext cx="28615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Head of Innovation</a:t>
              </a:r>
            </a:p>
          </p:txBody>
        </p:sp>
        <p:sp>
          <p:nvSpPr>
            <p:cNvPr id="15" name="TextBox 14">
              <a:extLst>
                <a:ext uri="{FF2B5EF4-FFF2-40B4-BE49-F238E27FC236}">
                  <a16:creationId xmlns:a16="http://schemas.microsoft.com/office/drawing/2014/main" id="{52E9EA28-176E-20C4-A934-D2AC91AD8BA7}"/>
                </a:ext>
              </a:extLst>
            </p:cNvPr>
            <p:cNvSpPr txBox="1"/>
            <p:nvPr/>
          </p:nvSpPr>
          <p:spPr>
            <a:xfrm>
              <a:off x="1956054" y="2049145"/>
              <a:ext cx="303888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Leading NPD within global business</a:t>
              </a:r>
            </a:p>
          </p:txBody>
        </p:sp>
      </p:grpSp>
      <p:pic>
        <p:nvPicPr>
          <p:cNvPr id="16" name="Picture 15" descr="A logo for a university&#10;&#10;Description automatically generated">
            <a:extLst>
              <a:ext uri="{FF2B5EF4-FFF2-40B4-BE49-F238E27FC236}">
                <a16:creationId xmlns:a16="http://schemas.microsoft.com/office/drawing/2014/main" id="{3E36CFA2-1119-D1A4-480B-2FB724799B0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10982" y="1921761"/>
            <a:ext cx="1024313" cy="379375"/>
          </a:xfrm>
          <a:prstGeom prst="rect">
            <a:avLst/>
          </a:prstGeom>
        </p:spPr>
      </p:pic>
      <p:pic>
        <p:nvPicPr>
          <p:cNvPr id="17" name="Picture 16" descr="A black and white logo&#10;&#10;Description automatically generated">
            <a:extLst>
              <a:ext uri="{FF2B5EF4-FFF2-40B4-BE49-F238E27FC236}">
                <a16:creationId xmlns:a16="http://schemas.microsoft.com/office/drawing/2014/main" id="{30CA9E6A-6D4D-37B4-54C8-87027271996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293430" y="1840432"/>
            <a:ext cx="880864" cy="597196"/>
          </a:xfrm>
          <a:prstGeom prst="rect">
            <a:avLst/>
          </a:prstGeom>
        </p:spPr>
      </p:pic>
      <p:pic>
        <p:nvPicPr>
          <p:cNvPr id="18" name="Picture 2" descr="greencore-logo - FSC | Food Sector Construction">
            <a:extLst>
              <a:ext uri="{FF2B5EF4-FFF2-40B4-BE49-F238E27FC236}">
                <a16:creationId xmlns:a16="http://schemas.microsoft.com/office/drawing/2014/main" id="{5C47A8CC-7128-6189-58F3-3DD1DBAEC2A5}"/>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7457631" y="4784705"/>
            <a:ext cx="1252552" cy="50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17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0EFE5C2-D365-5EDB-31D0-74042DEB5578}"/>
              </a:ext>
            </a:extLst>
          </p:cNvPr>
          <p:cNvSpPr txBox="1">
            <a:spLocks/>
          </p:cNvSpPr>
          <p:nvPr/>
        </p:nvSpPr>
        <p:spPr>
          <a:xfrm>
            <a:off x="805801" y="5138119"/>
            <a:ext cx="3020482" cy="449873"/>
          </a:xfrm>
          <a:prstGeom prst="rect">
            <a:avLst/>
          </a:prstGeom>
        </p:spPr>
        <p:txBody>
          <a:bodyPr vert="horz" lIns="91440" tIns="45720" rIns="91440" bIns="45720" rtlCol="0" anchor="t">
            <a:noAutofit/>
          </a:bodyPr>
          <a:lstStyle>
            <a:lvl1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1pPr>
            <a:lvl2pPr marL="365760" indent="0" algn="l" defTabSz="914400" rtl="0" eaLnBrk="1" latinLnBrk="0" hangingPunct="1">
              <a:lnSpc>
                <a:spcPct val="110000"/>
              </a:lnSpc>
              <a:spcBef>
                <a:spcPts val="10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2pPr>
            <a:lvl3pPr marL="59436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3pPr>
            <a:lvl4pPr marL="77724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4pPr>
            <a:lvl5pPr marL="96012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sz="1800" kern="1200" dirty="0">
                <a:solidFill>
                  <a:schemeClr val="tx1">
                    <a:lumMod val="85000"/>
                    <a:lumOff val="15000"/>
                  </a:schemeClr>
                </a:solidFill>
                <a:latin typeface="+mn-lt"/>
                <a:ea typeface="+mn-lt"/>
                <a:cs typeface="+mn-lt"/>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marR="0" lvl="0" indent="0" algn="ctr" defTabSz="914400" rtl="0" eaLnBrk="1" fontAlgn="auto" latinLnBrk="0" hangingPunct="1">
              <a:lnSpc>
                <a:spcPct val="110000"/>
              </a:lnSpc>
              <a:spcBef>
                <a:spcPts val="1800"/>
              </a:spcBef>
              <a:spcAft>
                <a:spcPts val="0"/>
              </a:spcAft>
              <a:buClr>
                <a:sysClr val="windowText" lastClr="000000">
                  <a:lumMod val="65000"/>
                  <a:lumOff val="35000"/>
                </a:sysClr>
              </a:buClr>
              <a:buSzPct val="80000"/>
              <a:buFont typeface="Arial" pitchFamily="34" charset="0"/>
              <a:buNone/>
              <a:tabLst/>
              <a:defRPr/>
            </a:pPr>
            <a:r>
              <a:rPr kumimoji="0" lang="en-GB" sz="2000" b="1" i="0" u="none" strike="noStrike" kern="1200" cap="none" spc="0" normalizeH="0" baseline="0" noProof="0" dirty="0">
                <a:ln>
                  <a:noFill/>
                </a:ln>
                <a:solidFill>
                  <a:sysClr val="windowText" lastClr="000000">
                    <a:lumMod val="85000"/>
                    <a:lumOff val="15000"/>
                  </a:sysClr>
                </a:solidFill>
                <a:effectLst/>
                <a:uLnTx/>
                <a:uFillTx/>
                <a:latin typeface="Century Gothic"/>
              </a:rPr>
              <a:t>Process Development</a:t>
            </a:r>
          </a:p>
        </p:txBody>
      </p:sp>
      <p:sp>
        <p:nvSpPr>
          <p:cNvPr id="3" name="Content Placeholder 2">
            <a:extLst>
              <a:ext uri="{FF2B5EF4-FFF2-40B4-BE49-F238E27FC236}">
                <a16:creationId xmlns:a16="http://schemas.microsoft.com/office/drawing/2014/main" id="{75E719B1-F377-A2F1-159C-58D4845F4697}"/>
              </a:ext>
            </a:extLst>
          </p:cNvPr>
          <p:cNvSpPr txBox="1">
            <a:spLocks/>
          </p:cNvSpPr>
          <p:nvPr/>
        </p:nvSpPr>
        <p:spPr>
          <a:xfrm>
            <a:off x="4570926" y="5154904"/>
            <a:ext cx="3020482" cy="449873"/>
          </a:xfrm>
          <a:prstGeom prst="rect">
            <a:avLst/>
          </a:prstGeom>
        </p:spPr>
        <p:txBody>
          <a:bodyPr vert="horz" lIns="91440" tIns="45720" rIns="91440" bIns="45720" rtlCol="0" anchor="t">
            <a:noAutofit/>
          </a:bodyPr>
          <a:lstStyle>
            <a:lvl1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1pPr>
            <a:lvl2pPr marL="365760" indent="0" algn="l" defTabSz="914400" rtl="0" eaLnBrk="1" latinLnBrk="0" hangingPunct="1">
              <a:lnSpc>
                <a:spcPct val="110000"/>
              </a:lnSpc>
              <a:spcBef>
                <a:spcPts val="10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2pPr>
            <a:lvl3pPr marL="59436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3pPr>
            <a:lvl4pPr marL="77724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4pPr>
            <a:lvl5pPr marL="96012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sz="1800" kern="1200" dirty="0">
                <a:solidFill>
                  <a:schemeClr val="tx1">
                    <a:lumMod val="85000"/>
                    <a:lumOff val="15000"/>
                  </a:schemeClr>
                </a:solidFill>
                <a:latin typeface="+mn-lt"/>
                <a:ea typeface="+mn-lt"/>
                <a:cs typeface="+mn-lt"/>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marR="0" lvl="0" indent="0" algn="ctr" defTabSz="914400" rtl="0" eaLnBrk="1" fontAlgn="auto" latinLnBrk="0" hangingPunct="1">
              <a:lnSpc>
                <a:spcPct val="110000"/>
              </a:lnSpc>
              <a:spcBef>
                <a:spcPts val="1800"/>
              </a:spcBef>
              <a:spcAft>
                <a:spcPts val="0"/>
              </a:spcAft>
              <a:buClr>
                <a:sysClr val="windowText" lastClr="000000">
                  <a:lumMod val="65000"/>
                  <a:lumOff val="35000"/>
                </a:sysClr>
              </a:buClr>
              <a:buSzPct val="80000"/>
              <a:buFont typeface="Arial" pitchFamily="34" charset="0"/>
              <a:buNone/>
              <a:tabLst/>
              <a:defRPr/>
            </a:pPr>
            <a:r>
              <a:rPr kumimoji="0" lang="en-GB" sz="2000" b="1" i="0" u="none" strike="noStrike" kern="1200" cap="none" spc="0" normalizeH="0" baseline="0" noProof="0" dirty="0">
                <a:ln>
                  <a:noFill/>
                </a:ln>
                <a:solidFill>
                  <a:sysClr val="windowText" lastClr="000000">
                    <a:lumMod val="85000"/>
                    <a:lumOff val="15000"/>
                  </a:sysClr>
                </a:solidFill>
                <a:effectLst/>
                <a:uLnTx/>
                <a:uFillTx/>
                <a:latin typeface="Century Gothic"/>
              </a:rPr>
              <a:t>Factory Trials </a:t>
            </a:r>
          </a:p>
        </p:txBody>
      </p:sp>
      <p:sp>
        <p:nvSpPr>
          <p:cNvPr id="4" name="Content Placeholder 2">
            <a:extLst>
              <a:ext uri="{FF2B5EF4-FFF2-40B4-BE49-F238E27FC236}">
                <a16:creationId xmlns:a16="http://schemas.microsoft.com/office/drawing/2014/main" id="{E8F04D8A-986C-7C3B-A287-D9612832F623}"/>
              </a:ext>
            </a:extLst>
          </p:cNvPr>
          <p:cNvSpPr txBox="1">
            <a:spLocks/>
          </p:cNvSpPr>
          <p:nvPr/>
        </p:nvSpPr>
        <p:spPr>
          <a:xfrm>
            <a:off x="8348686" y="5139912"/>
            <a:ext cx="3020482" cy="449873"/>
          </a:xfrm>
          <a:prstGeom prst="rect">
            <a:avLst/>
          </a:prstGeom>
        </p:spPr>
        <p:txBody>
          <a:bodyPr vert="horz" lIns="91440" tIns="45720" rIns="91440" bIns="45720" rtlCol="0" anchor="t">
            <a:noAutofit/>
          </a:bodyPr>
          <a:lstStyle>
            <a:lvl1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1pPr>
            <a:lvl2pPr marL="365760" indent="0" algn="l" defTabSz="914400" rtl="0" eaLnBrk="1" latinLnBrk="0" hangingPunct="1">
              <a:lnSpc>
                <a:spcPct val="110000"/>
              </a:lnSpc>
              <a:spcBef>
                <a:spcPts val="10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2pPr>
            <a:lvl3pPr marL="59436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3pPr>
            <a:lvl4pPr marL="77724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lang="en-US" sz="1800" kern="1200" dirty="0">
                <a:solidFill>
                  <a:schemeClr val="tx1">
                    <a:lumMod val="85000"/>
                    <a:lumOff val="15000"/>
                  </a:schemeClr>
                </a:solidFill>
                <a:latin typeface="+mn-lt"/>
                <a:ea typeface="+mn-lt"/>
                <a:cs typeface="+mn-lt"/>
              </a:defRPr>
            </a:lvl4pPr>
            <a:lvl5pPr marL="960120" indent="0" algn="l" defTabSz="914400" rtl="0" eaLnBrk="1" latinLnBrk="0" hangingPunct="1">
              <a:lnSpc>
                <a:spcPct val="110000"/>
              </a:lnSpc>
              <a:spcBef>
                <a:spcPts val="600"/>
              </a:spcBef>
              <a:buClr>
                <a:schemeClr val="tx1">
                  <a:lumMod val="65000"/>
                  <a:lumOff val="35000"/>
                </a:schemeClr>
              </a:buClr>
              <a:buSzPct val="80000"/>
              <a:buFont typeface="Arial" pitchFamily="34" charset="0"/>
              <a:buNone/>
              <a:defRPr sz="1800" kern="1200" dirty="0">
                <a:solidFill>
                  <a:schemeClr val="tx1">
                    <a:lumMod val="85000"/>
                    <a:lumOff val="15000"/>
                  </a:schemeClr>
                </a:solidFill>
                <a:latin typeface="+mn-lt"/>
                <a:ea typeface="+mn-lt"/>
                <a:cs typeface="+mn-lt"/>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marR="0" lvl="0" indent="0" algn="ctr" defTabSz="914400" rtl="0" eaLnBrk="1" fontAlgn="auto" latinLnBrk="0" hangingPunct="1">
              <a:lnSpc>
                <a:spcPct val="110000"/>
              </a:lnSpc>
              <a:spcBef>
                <a:spcPts val="1800"/>
              </a:spcBef>
              <a:spcAft>
                <a:spcPts val="0"/>
              </a:spcAft>
              <a:buClr>
                <a:sysClr val="windowText" lastClr="000000">
                  <a:lumMod val="65000"/>
                  <a:lumOff val="35000"/>
                </a:sysClr>
              </a:buClr>
              <a:buSzPct val="80000"/>
              <a:buFont typeface="Arial" pitchFamily="34" charset="0"/>
              <a:buNone/>
              <a:tabLst/>
              <a:defRPr/>
            </a:pPr>
            <a:r>
              <a:rPr kumimoji="0" lang="en-GB" sz="2000" b="1" i="0" u="none" strike="noStrike" kern="1200" cap="none" spc="0" normalizeH="0" baseline="0" noProof="0" dirty="0">
                <a:ln>
                  <a:noFill/>
                </a:ln>
                <a:solidFill>
                  <a:sysClr val="windowText" lastClr="000000">
                    <a:lumMod val="85000"/>
                    <a:lumOff val="15000"/>
                  </a:sysClr>
                </a:solidFill>
                <a:effectLst/>
                <a:uLnTx/>
                <a:uFillTx/>
                <a:latin typeface="Century Gothic"/>
              </a:rPr>
              <a:t>Analytical testing</a:t>
            </a:r>
          </a:p>
        </p:txBody>
      </p:sp>
      <p:sp>
        <p:nvSpPr>
          <p:cNvPr id="6" name="Freeform 6">
            <a:extLst>
              <a:ext uri="{FF2B5EF4-FFF2-40B4-BE49-F238E27FC236}">
                <a16:creationId xmlns:a16="http://schemas.microsoft.com/office/drawing/2014/main" id="{580D75F2-3CB8-7A74-D12F-2ACCD9146344}"/>
              </a:ext>
            </a:extLst>
          </p:cNvPr>
          <p:cNvSpPr/>
          <p:nvPr/>
        </p:nvSpPr>
        <p:spPr>
          <a:xfrm>
            <a:off x="4618126" y="1911020"/>
            <a:ext cx="2960945" cy="2966190"/>
          </a:xfrm>
          <a:custGeom>
            <a:avLst/>
            <a:gdLst/>
            <a:ahLst/>
            <a:cxnLst/>
            <a:rect l="l" t="t" r="r" b="b"/>
            <a:pathLst>
              <a:path w="6070600" h="5778500">
                <a:moveTo>
                  <a:pt x="0" y="0"/>
                </a:moveTo>
                <a:lnTo>
                  <a:pt x="6070600" y="0"/>
                </a:lnTo>
                <a:lnTo>
                  <a:pt x="6070600" y="5778500"/>
                </a:lnTo>
                <a:lnTo>
                  <a:pt x="0" y="5778500"/>
                </a:lnTo>
                <a:close/>
              </a:path>
            </a:pathLst>
          </a:custGeom>
          <a:blipFill>
            <a:blip r:embed="rId3" cstate="hqprint">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15">
            <a:extLst>
              <a:ext uri="{FF2B5EF4-FFF2-40B4-BE49-F238E27FC236}">
                <a16:creationId xmlns:a16="http://schemas.microsoft.com/office/drawing/2014/main" id="{0FEEFEF2-2F42-199F-416B-699B7C07A7C1}"/>
              </a:ext>
            </a:extLst>
          </p:cNvPr>
          <p:cNvSpPr/>
          <p:nvPr/>
        </p:nvSpPr>
        <p:spPr>
          <a:xfrm>
            <a:off x="8363565" y="1914671"/>
            <a:ext cx="2960945" cy="2962539"/>
          </a:xfrm>
          <a:custGeom>
            <a:avLst/>
            <a:gdLst/>
            <a:ahLst/>
            <a:cxnLst/>
            <a:rect l="l" t="t" r="r" b="b"/>
            <a:pathLst>
              <a:path w="6070600" h="5778500">
                <a:moveTo>
                  <a:pt x="0" y="0"/>
                </a:moveTo>
                <a:lnTo>
                  <a:pt x="6070600" y="0"/>
                </a:lnTo>
                <a:lnTo>
                  <a:pt x="6070600" y="5778500"/>
                </a:lnTo>
                <a:lnTo>
                  <a:pt x="0" y="5778500"/>
                </a:lnTo>
                <a:close/>
              </a:path>
            </a:pathLst>
          </a:custGeom>
          <a:blipFill>
            <a:blip r:embed="rId4" cstate="hqprint">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3">
            <a:extLst>
              <a:ext uri="{FF2B5EF4-FFF2-40B4-BE49-F238E27FC236}">
                <a16:creationId xmlns:a16="http://schemas.microsoft.com/office/drawing/2014/main" id="{933D3108-1282-BD63-3BD4-A431CFAF0EB8}"/>
              </a:ext>
            </a:extLst>
          </p:cNvPr>
          <p:cNvSpPr/>
          <p:nvPr/>
        </p:nvSpPr>
        <p:spPr>
          <a:xfrm>
            <a:off x="865338" y="1909359"/>
            <a:ext cx="2960945" cy="2967851"/>
          </a:xfrm>
          <a:custGeom>
            <a:avLst/>
            <a:gdLst/>
            <a:ahLst/>
            <a:cxnLst/>
            <a:rect l="l" t="t" r="r" b="b"/>
            <a:pathLst>
              <a:path w="6070600" h="5778500">
                <a:moveTo>
                  <a:pt x="0" y="0"/>
                </a:moveTo>
                <a:lnTo>
                  <a:pt x="6070600" y="0"/>
                </a:lnTo>
                <a:lnTo>
                  <a:pt x="6070600" y="5778500"/>
                </a:lnTo>
                <a:lnTo>
                  <a:pt x="0" y="5778500"/>
                </a:lnTo>
                <a:close/>
              </a:path>
            </a:pathLst>
          </a:custGeom>
          <a:blipFill>
            <a:blip r:embed="rId5" cstate="hqprint">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538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28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94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96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81B560-68FA-F06F-F6BC-2A0656E27D12}"/>
              </a:ext>
            </a:extLst>
          </p:cNvPr>
          <p:cNvGrpSpPr/>
          <p:nvPr/>
        </p:nvGrpSpPr>
        <p:grpSpPr>
          <a:xfrm>
            <a:off x="3977551" y="1459952"/>
            <a:ext cx="4236108" cy="4236108"/>
            <a:chOff x="3977551" y="1459952"/>
            <a:chExt cx="4236108" cy="4236108"/>
          </a:xfrm>
        </p:grpSpPr>
        <p:pic>
          <p:nvPicPr>
            <p:cNvPr id="3" name="Picture 2" descr="A plastic bag with a yellow handle&#10;&#10;Description automatically generated">
              <a:extLst>
                <a:ext uri="{FF2B5EF4-FFF2-40B4-BE49-F238E27FC236}">
                  <a16:creationId xmlns:a16="http://schemas.microsoft.com/office/drawing/2014/main" id="{A8AF4FF4-1878-B5FD-766C-5E52344AA43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977551" y="1459952"/>
              <a:ext cx="4236108" cy="4236108"/>
            </a:xfrm>
            <a:prstGeom prst="rect">
              <a:avLst/>
            </a:prstGeom>
          </p:spPr>
        </p:pic>
        <p:pic>
          <p:nvPicPr>
            <p:cNvPr id="4" name="Picture 3" descr="A red and white circle with text and a heart with food icons&#10;&#10;Description automatically generated">
              <a:extLst>
                <a:ext uri="{FF2B5EF4-FFF2-40B4-BE49-F238E27FC236}">
                  <a16:creationId xmlns:a16="http://schemas.microsoft.com/office/drawing/2014/main" id="{E8FF46AF-37A2-20C6-2191-47A2455EFFD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002281" y="3572621"/>
              <a:ext cx="481237" cy="496199"/>
            </a:xfrm>
            <a:prstGeom prst="rect">
              <a:avLst/>
            </a:prstGeom>
          </p:spPr>
        </p:pic>
      </p:grpSp>
    </p:spTree>
    <p:extLst>
      <p:ext uri="{BB962C8B-B14F-4D97-AF65-F5344CB8AC3E}">
        <p14:creationId xmlns:p14="http://schemas.microsoft.com/office/powerpoint/2010/main" val="1115197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187</TotalTime>
  <Words>1015</Words>
  <Application>Microsoft Macintosh PowerPoint</Application>
  <PresentationFormat>Widescreen</PresentationFormat>
  <Paragraphs>61</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Robin Leaper</dc:creator>
  <cp:lastModifiedBy>Robin Leaper</cp:lastModifiedBy>
  <cp:revision>13</cp:revision>
  <dcterms:created xsi:type="dcterms:W3CDTF">2025-10-01T07:43:17Z</dcterms:created>
  <dcterms:modified xsi:type="dcterms:W3CDTF">2025-10-05T08:10:32Z</dcterms:modified>
</cp:coreProperties>
</file>