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sldIdLst>
    <p:sldId id="2587" r:id="rId5"/>
    <p:sldId id="2588" r:id="rId6"/>
    <p:sldId id="2589" r:id="rId7"/>
    <p:sldId id="2590" r:id="rId8"/>
    <p:sldId id="2591" r:id="rId9"/>
    <p:sldId id="2592" r:id="rId10"/>
    <p:sldId id="2593" r:id="rId11"/>
    <p:sldId id="2595" r:id="rId12"/>
    <p:sldId id="264" r:id="rId13"/>
    <p:sldId id="2594" r:id="rId14"/>
    <p:sldId id="2596" r:id="rId15"/>
    <p:sldId id="259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9957D2E-A2BC-525C-0CCB-FFBCBEFCE1A4}" name="Jess Stinton (staff)" initials="J(" userId="S::jess.stinton@nottingham.ac.uk::72097b21-025a-4daf-8983-f48f217e4577" providerId="AD"/>
  <p188:author id="{9B67235B-32AC-E05C-5365-DBB990E7BA30}" name="Jess Gray" initials="JG" userId="S::Jess.Gray1@nottingham.ac.uk::72097b21-025a-4daf-8983-f48f217e4577" providerId="AD"/>
  <p188:author id="{85D812B4-EACF-59C4-8FD0-F77A5D34B289}" name="laurenlrogers" initials="la" userId="S::laurenlrogers_gmail.com#ext#@uniofnottm.onmicrosoft.com::80fdab4e-a23b-4720-a6ac-2d87cd8be5a3" providerId="AD"/>
  <p188:author id="{4B354AC7-8D17-B6CA-12D8-98048D4DA2C2}" name="Robin Leaper" initials="RL" userId="S::r.leaper@ifst.org::350cd60a-b1bf-444a-9e05-0669187ecf8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0037"/>
    <a:srgbClr val="A70037"/>
    <a:srgbClr val="F5DADF"/>
    <a:srgbClr val="F1E6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35"/>
    <p:restoredTop sz="94110"/>
  </p:normalViewPr>
  <p:slideViewPr>
    <p:cSldViewPr snapToGrid="0">
      <p:cViewPr varScale="1">
        <p:scale>
          <a:sx n="105" d="100"/>
          <a:sy n="105" d="100"/>
        </p:scale>
        <p:origin x="1272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D3CF7C-23D7-4043-98FB-BE7C7588DA2F}" type="datetimeFigureOut">
              <a:rPr lang="en-GB" smtClean="0"/>
              <a:t>05/10/2025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B0FE6B-1DD8-0C4E-9D44-D890A67C4E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29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microsoft.com/office/2007/relationships/hdphoto" Target="../media/hdphoto9.wdp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0.wdp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2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18" Type="http://schemas.openxmlformats.org/officeDocument/2006/relationships/image" Target="../media/image20.jpeg"/><Relationship Id="rId3" Type="http://schemas.openxmlformats.org/officeDocument/2006/relationships/image" Target="../media/image11.png"/><Relationship Id="rId21" Type="http://schemas.openxmlformats.org/officeDocument/2006/relationships/image" Target="../media/image23.png"/><Relationship Id="rId7" Type="http://schemas.microsoft.com/office/2007/relationships/hdphoto" Target="../media/hdphoto3.wdp"/><Relationship Id="rId12" Type="http://schemas.openxmlformats.org/officeDocument/2006/relationships/image" Target="../media/image16.jpeg"/><Relationship Id="rId17" Type="http://schemas.microsoft.com/office/2007/relationships/hdphoto" Target="../media/hdphoto7.wdp"/><Relationship Id="rId2" Type="http://schemas.openxmlformats.org/officeDocument/2006/relationships/image" Target="../media/image9.png"/><Relationship Id="rId16" Type="http://schemas.openxmlformats.org/officeDocument/2006/relationships/image" Target="../media/image19.png"/><Relationship Id="rId20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microsoft.com/office/2007/relationships/hdphoto" Target="../media/hdphoto5.wdp"/><Relationship Id="rId5" Type="http://schemas.openxmlformats.org/officeDocument/2006/relationships/image" Target="../media/image12.jpeg"/><Relationship Id="rId15" Type="http://schemas.openxmlformats.org/officeDocument/2006/relationships/image" Target="../media/image18.png"/><Relationship Id="rId23" Type="http://schemas.openxmlformats.org/officeDocument/2006/relationships/image" Target="../media/image25.png"/><Relationship Id="rId10" Type="http://schemas.openxmlformats.org/officeDocument/2006/relationships/image" Target="../media/image15.png"/><Relationship Id="rId19" Type="http://schemas.openxmlformats.org/officeDocument/2006/relationships/image" Target="../media/image21.jpeg"/><Relationship Id="rId4" Type="http://schemas.microsoft.com/office/2007/relationships/hdphoto" Target="../media/hdphoto2.wdp"/><Relationship Id="rId9" Type="http://schemas.microsoft.com/office/2007/relationships/hdphoto" Target="../media/hdphoto4.wdp"/><Relationship Id="rId14" Type="http://schemas.microsoft.com/office/2007/relationships/hdphoto" Target="../media/hdphoto6.wdp"/><Relationship Id="rId22" Type="http://schemas.openxmlformats.org/officeDocument/2006/relationships/image" Target="../media/image24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8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eers and Employability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073196-5629-9C12-8ECD-5BEA0CC667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80246" y="81888"/>
            <a:ext cx="6832245" cy="6698160"/>
          </a:xfrm>
          <a:prstGeom prst="rect">
            <a:avLst/>
          </a:prstGeom>
        </p:spPr>
      </p:pic>
      <p:sp>
        <p:nvSpPr>
          <p:cNvPr id="8" name="Shape 544">
            <a:extLst>
              <a:ext uri="{FF2B5EF4-FFF2-40B4-BE49-F238E27FC236}">
                <a16:creationId xmlns:a16="http://schemas.microsoft.com/office/drawing/2014/main" id="{1BE2B9B9-7B10-1D7A-95BA-5370D8A66892}"/>
              </a:ext>
            </a:extLst>
          </p:cNvPr>
          <p:cNvSpPr/>
          <p:nvPr userDrawn="1"/>
        </p:nvSpPr>
        <p:spPr>
          <a:xfrm>
            <a:off x="3745978" y="2529147"/>
            <a:ext cx="4595540" cy="162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3" tIns="71433" rIns="71433" bIns="71433">
            <a:spAutoFit/>
          </a:bodyPr>
          <a:lstStyle>
            <a:lvl1pPr defTabSz="914144">
              <a:defRPr sz="3200" b="1">
                <a:solidFill>
                  <a:srgbClr val="7E7F2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defTabSz="1218828" hangingPunct="0">
              <a:defRPr/>
            </a:pPr>
            <a:r>
              <a:rPr lang="en-GB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Careers and Employability</a:t>
            </a:r>
          </a:p>
          <a:p>
            <a:pPr algn="ctr" defTabSz="1218828" hangingPunct="0">
              <a:defRPr/>
            </a:pPr>
            <a:r>
              <a:rPr lang="en-GB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Slides</a:t>
            </a:r>
          </a:p>
        </p:txBody>
      </p:sp>
      <p:sp>
        <p:nvSpPr>
          <p:cNvPr id="9" name="Chord 8">
            <a:extLst>
              <a:ext uri="{FF2B5EF4-FFF2-40B4-BE49-F238E27FC236}">
                <a16:creationId xmlns:a16="http://schemas.microsoft.com/office/drawing/2014/main" id="{64CB7424-E705-CE80-1D05-96D8249075EB}"/>
              </a:ext>
            </a:extLst>
          </p:cNvPr>
          <p:cNvSpPr/>
          <p:nvPr userDrawn="1"/>
        </p:nvSpPr>
        <p:spPr>
          <a:xfrm rot="17551701">
            <a:off x="10312423" y="-501625"/>
            <a:ext cx="1616621" cy="1616621"/>
          </a:xfrm>
          <a:prstGeom prst="chord">
            <a:avLst/>
          </a:prstGeom>
          <a:solidFill>
            <a:srgbClr val="CE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" name="Picture 9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F83BAC76-D83E-F7C7-DB43-2278877F1C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6162" y="170443"/>
            <a:ext cx="1343469" cy="41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120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rect entry - roles to cons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42EFCF0-9682-7794-2E19-E032271FF1B1}"/>
              </a:ext>
            </a:extLst>
          </p:cNvPr>
          <p:cNvSpPr/>
          <p:nvPr userDrawn="1"/>
        </p:nvSpPr>
        <p:spPr>
          <a:xfrm>
            <a:off x="1" y="0"/>
            <a:ext cx="12192000" cy="6858001"/>
          </a:xfrm>
          <a:prstGeom prst="rect">
            <a:avLst/>
          </a:prstGeom>
          <a:solidFill>
            <a:srgbClr val="CE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1EE30A-5771-BA6B-8084-E9562B11C731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49901" y="635971"/>
            <a:ext cx="11304048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Direct entry – roles to consider</a:t>
            </a:r>
          </a:p>
        </p:txBody>
      </p:sp>
      <p:sp>
        <p:nvSpPr>
          <p:cNvPr id="6" name="Chord 5">
            <a:extLst>
              <a:ext uri="{FF2B5EF4-FFF2-40B4-BE49-F238E27FC236}">
                <a16:creationId xmlns:a16="http://schemas.microsoft.com/office/drawing/2014/main" id="{48F873C9-3255-B3FE-64D2-36F6F63632F5}"/>
              </a:ext>
            </a:extLst>
          </p:cNvPr>
          <p:cNvSpPr/>
          <p:nvPr userDrawn="1"/>
        </p:nvSpPr>
        <p:spPr>
          <a:xfrm rot="17551701">
            <a:off x="10312423" y="-501625"/>
            <a:ext cx="1616621" cy="1616621"/>
          </a:xfrm>
          <a:prstGeom prst="chor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 descr="A red and black logo&#10;&#10;Description automatically generated">
            <a:extLst>
              <a:ext uri="{FF2B5EF4-FFF2-40B4-BE49-F238E27FC236}">
                <a16:creationId xmlns:a16="http://schemas.microsoft.com/office/drawing/2014/main" id="{D82791FF-FF82-93ED-42E5-CA3AF55DBB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6162" y="175712"/>
            <a:ext cx="1344098" cy="410400"/>
          </a:xfrm>
          <a:prstGeom prst="rect">
            <a:avLst/>
          </a:prstGeom>
        </p:spPr>
      </p:pic>
      <p:pic>
        <p:nvPicPr>
          <p:cNvPr id="8" name="Picture 7" descr="A person in a white coat and gloves holding a wheel of cheese&#10;&#10;Description automatically generated">
            <a:extLst>
              <a:ext uri="{FF2B5EF4-FFF2-40B4-BE49-F238E27FC236}">
                <a16:creationId xmlns:a16="http://schemas.microsoft.com/office/drawing/2014/main" id="{7B647C4D-56C9-97AD-10CF-58565ABFCF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07679" y="1453202"/>
            <a:ext cx="4084321" cy="462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94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rect entry - how to do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ord 11">
            <a:extLst>
              <a:ext uri="{FF2B5EF4-FFF2-40B4-BE49-F238E27FC236}">
                <a16:creationId xmlns:a16="http://schemas.microsoft.com/office/drawing/2014/main" id="{EA662601-0A49-D6A8-35F9-F136D120E926}"/>
              </a:ext>
            </a:extLst>
          </p:cNvPr>
          <p:cNvSpPr/>
          <p:nvPr userDrawn="1"/>
        </p:nvSpPr>
        <p:spPr>
          <a:xfrm rot="17551701">
            <a:off x="10312423" y="-501625"/>
            <a:ext cx="1616621" cy="1616621"/>
          </a:xfrm>
          <a:prstGeom prst="chord">
            <a:avLst/>
          </a:prstGeom>
          <a:solidFill>
            <a:srgbClr val="CE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0F21B8-0F6D-5953-186E-74834080FD3A}"/>
              </a:ext>
            </a:extLst>
          </p:cNvPr>
          <p:cNvSpPr/>
          <p:nvPr userDrawn="1"/>
        </p:nvSpPr>
        <p:spPr>
          <a:xfrm>
            <a:off x="1" y="6368527"/>
            <a:ext cx="12192000" cy="489474"/>
          </a:xfrm>
          <a:prstGeom prst="rect">
            <a:avLst/>
          </a:prstGeom>
          <a:solidFill>
            <a:srgbClr val="CE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DD05FDC8-4629-405A-8673-143BD5E9DF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6162" y="170443"/>
            <a:ext cx="1343469" cy="4199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BB3AE2-51D3-A680-08F2-DF4D99FE5F30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49901" y="635971"/>
            <a:ext cx="11304048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Direct entry – how to do it</a:t>
            </a:r>
          </a:p>
        </p:txBody>
      </p:sp>
      <p:pic>
        <p:nvPicPr>
          <p:cNvPr id="7" name="Picture 6" descr="A person in a white coat and blue gloves writing on a calculator&#10;&#10;Description automatically generated">
            <a:extLst>
              <a:ext uri="{FF2B5EF4-FFF2-40B4-BE49-F238E27FC236}">
                <a16:creationId xmlns:a16="http://schemas.microsoft.com/office/drawing/2014/main" id="{BA00B015-E040-848E-41B1-E2CEE56C2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2019" y="1408564"/>
            <a:ext cx="4079981" cy="467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583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866BCBA-91E6-1C82-EE3D-6EC09F4CF688}"/>
              </a:ext>
            </a:extLst>
          </p:cNvPr>
          <p:cNvSpPr/>
          <p:nvPr userDrawn="1"/>
        </p:nvSpPr>
        <p:spPr>
          <a:xfrm>
            <a:off x="1" y="0"/>
            <a:ext cx="12192000" cy="6858001"/>
          </a:xfrm>
          <a:prstGeom prst="rect">
            <a:avLst/>
          </a:prstGeom>
          <a:solidFill>
            <a:srgbClr val="CE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hord 3">
            <a:extLst>
              <a:ext uri="{FF2B5EF4-FFF2-40B4-BE49-F238E27FC236}">
                <a16:creationId xmlns:a16="http://schemas.microsoft.com/office/drawing/2014/main" id="{8977DC19-52AF-DC45-2BD6-F3DD26D18DFB}"/>
              </a:ext>
            </a:extLst>
          </p:cNvPr>
          <p:cNvSpPr/>
          <p:nvPr userDrawn="1"/>
        </p:nvSpPr>
        <p:spPr>
          <a:xfrm rot="17551701">
            <a:off x="10312423" y="-501625"/>
            <a:ext cx="1616621" cy="1616621"/>
          </a:xfrm>
          <a:prstGeom prst="chor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red and black logo&#10;&#10;Description automatically generated">
            <a:extLst>
              <a:ext uri="{FF2B5EF4-FFF2-40B4-BE49-F238E27FC236}">
                <a16:creationId xmlns:a16="http://schemas.microsoft.com/office/drawing/2014/main" id="{4164D5D6-359C-08DB-0B72-4E58DA96AC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6162" y="175712"/>
            <a:ext cx="1344098" cy="4104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E57A2EF9-A20E-4FC8-D68D-EC76050F43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3595"/>
          <a:stretch/>
        </p:blipFill>
        <p:spPr>
          <a:xfrm>
            <a:off x="1378424" y="1164655"/>
            <a:ext cx="9435151" cy="569334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722FEBD-1273-EE77-E969-AD6041CCB250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28881" y="635971"/>
            <a:ext cx="8909759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Apprenticeship – a typical day</a:t>
            </a:r>
          </a:p>
        </p:txBody>
      </p:sp>
    </p:spTree>
    <p:extLst>
      <p:ext uri="{BB962C8B-B14F-4D97-AF65-F5344CB8AC3E}">
        <p14:creationId xmlns:p14="http://schemas.microsoft.com/office/powerpoint/2010/main" val="3563941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worktable&#10;&#10;Description automatically generated">
            <a:extLst>
              <a:ext uri="{FF2B5EF4-FFF2-40B4-BE49-F238E27FC236}">
                <a16:creationId xmlns:a16="http://schemas.microsoft.com/office/drawing/2014/main" id="{F7BEADEC-BE1A-61E2-013F-664AB261AF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0347" y="1294338"/>
            <a:ext cx="2171483" cy="2171483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B2F863-87B6-3D25-AFD0-79146A2A78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7978" y="104244"/>
            <a:ext cx="1795093" cy="1864136"/>
          </a:xfrm>
          <a:prstGeom prst="rect">
            <a:avLst/>
          </a:prstGeom>
        </p:spPr>
      </p:pic>
      <p:pic>
        <p:nvPicPr>
          <p:cNvPr id="11" name="Picture 10" descr="A person in a white coat&#10;&#10;Description automatically generated with low confidence">
            <a:extLst>
              <a:ext uri="{FF2B5EF4-FFF2-40B4-BE49-F238E27FC236}">
                <a16:creationId xmlns:a16="http://schemas.microsoft.com/office/drawing/2014/main" id="{CD750956-F7D8-B1EB-0D3E-DB5076243E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9990" y="1491917"/>
            <a:ext cx="3082010" cy="48071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4B9308-6A15-1B66-D319-1481AD4302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7427" y="222158"/>
            <a:ext cx="1189271" cy="123501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9B4C9A-E687-7F49-A7F7-A88CFD634291}"/>
              </a:ext>
            </a:extLst>
          </p:cNvPr>
          <p:cNvSpPr/>
          <p:nvPr userDrawn="1"/>
        </p:nvSpPr>
        <p:spPr>
          <a:xfrm>
            <a:off x="1" y="6368527"/>
            <a:ext cx="12192000" cy="489474"/>
          </a:xfrm>
          <a:prstGeom prst="rect">
            <a:avLst/>
          </a:prstGeom>
          <a:solidFill>
            <a:srgbClr val="CE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A red and white circle with text and a heart with food icons&#10;&#10;Description automatically generated">
            <a:extLst>
              <a:ext uri="{FF2B5EF4-FFF2-40B4-BE49-F238E27FC236}">
                <a16:creationId xmlns:a16="http://schemas.microsoft.com/office/drawing/2014/main" id="{70978F47-D79F-54E7-1F87-25321EFDBF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448" y="294408"/>
            <a:ext cx="2200768" cy="226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632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should I study at school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hord 10">
            <a:extLst>
              <a:ext uri="{FF2B5EF4-FFF2-40B4-BE49-F238E27FC236}">
                <a16:creationId xmlns:a16="http://schemas.microsoft.com/office/drawing/2014/main" id="{D453A1D4-9D28-CBAB-FCBC-26450782E71C}"/>
              </a:ext>
            </a:extLst>
          </p:cNvPr>
          <p:cNvSpPr/>
          <p:nvPr userDrawn="1"/>
        </p:nvSpPr>
        <p:spPr>
          <a:xfrm rot="17551701">
            <a:off x="10312423" y="-501625"/>
            <a:ext cx="1616621" cy="1616621"/>
          </a:xfrm>
          <a:prstGeom prst="chord">
            <a:avLst/>
          </a:prstGeom>
          <a:solidFill>
            <a:srgbClr val="CE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person looking through a microscope&#10;&#10;Description automatically generated">
            <a:extLst>
              <a:ext uri="{FF2B5EF4-FFF2-40B4-BE49-F238E27FC236}">
                <a16:creationId xmlns:a16="http://schemas.microsoft.com/office/drawing/2014/main" id="{23083D51-B39F-D660-6A0C-5FA7877FF5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58347" y="1208632"/>
            <a:ext cx="4033651" cy="490311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BAA7F3F-426D-C672-1353-B5DBEE474BB6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49901" y="635971"/>
            <a:ext cx="11304048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What should I study at school?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C61FC5-2BAC-7647-581E-C25A08601EC5}"/>
              </a:ext>
            </a:extLst>
          </p:cNvPr>
          <p:cNvSpPr/>
          <p:nvPr userDrawn="1"/>
        </p:nvSpPr>
        <p:spPr>
          <a:xfrm>
            <a:off x="1" y="6368527"/>
            <a:ext cx="12192000" cy="489474"/>
          </a:xfrm>
          <a:prstGeom prst="rect">
            <a:avLst/>
          </a:prstGeom>
          <a:solidFill>
            <a:srgbClr val="CE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Picture 8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6411BB1B-7EC5-A46F-34F2-47535916D1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6162" y="170443"/>
            <a:ext cx="1343469" cy="41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59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routes into the food indust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8834AF5-7EEB-30F7-ECEC-4FB64ACC8EE9}"/>
              </a:ext>
            </a:extLst>
          </p:cNvPr>
          <p:cNvSpPr/>
          <p:nvPr userDrawn="1"/>
        </p:nvSpPr>
        <p:spPr>
          <a:xfrm>
            <a:off x="1" y="0"/>
            <a:ext cx="12192000" cy="6858001"/>
          </a:xfrm>
          <a:prstGeom prst="rect">
            <a:avLst/>
          </a:prstGeom>
          <a:solidFill>
            <a:srgbClr val="CE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8DE0FF4-2FE7-A367-0548-CACAA6BDB04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28881" y="635971"/>
            <a:ext cx="7820137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Main routes into the food industry</a:t>
            </a:r>
          </a:p>
        </p:txBody>
      </p:sp>
      <p:sp>
        <p:nvSpPr>
          <p:cNvPr id="9" name="Chord 8">
            <a:extLst>
              <a:ext uri="{FF2B5EF4-FFF2-40B4-BE49-F238E27FC236}">
                <a16:creationId xmlns:a16="http://schemas.microsoft.com/office/drawing/2014/main" id="{0B83FBEB-33A1-DFA8-C42B-B4FE51D23D72}"/>
              </a:ext>
            </a:extLst>
          </p:cNvPr>
          <p:cNvSpPr/>
          <p:nvPr userDrawn="1"/>
        </p:nvSpPr>
        <p:spPr>
          <a:xfrm rot="17551701">
            <a:off x="10312423" y="-501625"/>
            <a:ext cx="1616621" cy="1616621"/>
          </a:xfrm>
          <a:prstGeom prst="chor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" name="Picture 9" descr="A red and black logo&#10;&#10;Description automatically generated">
            <a:extLst>
              <a:ext uri="{FF2B5EF4-FFF2-40B4-BE49-F238E27FC236}">
                <a16:creationId xmlns:a16="http://schemas.microsoft.com/office/drawing/2014/main" id="{221FA483-FA1F-6A89-2B9E-C8212D795A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6162" y="175712"/>
            <a:ext cx="1344098" cy="4104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6BDDB04-DDFE-00B9-2B81-B3C7B0B5E45D}"/>
              </a:ext>
            </a:extLst>
          </p:cNvPr>
          <p:cNvSpPr/>
          <p:nvPr userDrawn="1"/>
        </p:nvSpPr>
        <p:spPr>
          <a:xfrm>
            <a:off x="869151" y="1894036"/>
            <a:ext cx="4773168" cy="1325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99A16F-51DF-F2E3-498B-895A076D6ACA}"/>
              </a:ext>
            </a:extLst>
          </p:cNvPr>
          <p:cNvSpPr/>
          <p:nvPr userDrawn="1"/>
        </p:nvSpPr>
        <p:spPr>
          <a:xfrm>
            <a:off x="6549681" y="1894036"/>
            <a:ext cx="4773168" cy="1325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Google Shape;91;p13">
            <a:extLst>
              <a:ext uri="{FF2B5EF4-FFF2-40B4-BE49-F238E27FC236}">
                <a16:creationId xmlns:a16="http://schemas.microsoft.com/office/drawing/2014/main" id="{C59DE370-82B2-D5D8-CB83-7DF9E3080945}"/>
              </a:ext>
            </a:extLst>
          </p:cNvPr>
          <p:cNvSpPr txBox="1">
            <a:spLocks/>
          </p:cNvSpPr>
          <p:nvPr userDrawn="1"/>
        </p:nvSpPr>
        <p:spPr>
          <a:xfrm>
            <a:off x="967354" y="1898743"/>
            <a:ext cx="457676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4400"/>
              <a:buFont typeface="Calibri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Play"/>
              </a:rPr>
              <a:t>Study a degree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Play"/>
            </a:endParaRPr>
          </a:p>
        </p:txBody>
      </p:sp>
      <p:sp>
        <p:nvSpPr>
          <p:cNvPr id="14" name="Google Shape;91;p13">
            <a:extLst>
              <a:ext uri="{FF2B5EF4-FFF2-40B4-BE49-F238E27FC236}">
                <a16:creationId xmlns:a16="http://schemas.microsoft.com/office/drawing/2014/main" id="{5FE53F7A-623A-C222-981D-624001D6A44E}"/>
              </a:ext>
            </a:extLst>
          </p:cNvPr>
          <p:cNvSpPr txBox="1">
            <a:spLocks/>
          </p:cNvSpPr>
          <p:nvPr userDrawn="1"/>
        </p:nvSpPr>
        <p:spPr>
          <a:xfrm>
            <a:off x="6647883" y="1882673"/>
            <a:ext cx="457676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4400"/>
              <a:buFont typeface="Play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Play"/>
              </a:rPr>
              <a:t>Take an apprenticeship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3F965D-26E6-AC6A-7291-4FBB3BF30948}"/>
              </a:ext>
            </a:extLst>
          </p:cNvPr>
          <p:cNvSpPr/>
          <p:nvPr userDrawn="1"/>
        </p:nvSpPr>
        <p:spPr>
          <a:xfrm>
            <a:off x="3709416" y="3901914"/>
            <a:ext cx="4773168" cy="1325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Google Shape;91;p13">
            <a:extLst>
              <a:ext uri="{FF2B5EF4-FFF2-40B4-BE49-F238E27FC236}">
                <a16:creationId xmlns:a16="http://schemas.microsoft.com/office/drawing/2014/main" id="{3EF29048-6FB2-5BA5-BE75-4A9C62C812C4}"/>
              </a:ext>
            </a:extLst>
          </p:cNvPr>
          <p:cNvSpPr txBox="1">
            <a:spLocks/>
          </p:cNvSpPr>
          <p:nvPr userDrawn="1"/>
        </p:nvSpPr>
        <p:spPr>
          <a:xfrm>
            <a:off x="3807618" y="3890551"/>
            <a:ext cx="457676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4400"/>
              <a:buFont typeface="Calibri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Play"/>
              </a:rPr>
              <a:t>Direct entry</a:t>
            </a:r>
          </a:p>
        </p:txBody>
      </p:sp>
    </p:spTree>
    <p:extLst>
      <p:ext uri="{BB962C8B-B14F-4D97-AF65-F5344CB8AC3E}">
        <p14:creationId xmlns:p14="http://schemas.microsoft.com/office/powerpoint/2010/main" val="7465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y a degree at univers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9B5D556-9CE1-A70C-48FC-B21AEEFF7781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49901" y="635971"/>
            <a:ext cx="11304048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Study a degree at university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C5D5C5-798B-748B-3044-227CC7113FEC}"/>
              </a:ext>
            </a:extLst>
          </p:cNvPr>
          <p:cNvSpPr/>
          <p:nvPr userDrawn="1"/>
        </p:nvSpPr>
        <p:spPr>
          <a:xfrm>
            <a:off x="1" y="6368527"/>
            <a:ext cx="12192000" cy="489474"/>
          </a:xfrm>
          <a:prstGeom prst="rect">
            <a:avLst/>
          </a:prstGeom>
          <a:solidFill>
            <a:srgbClr val="CE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Chord 9">
            <a:extLst>
              <a:ext uri="{FF2B5EF4-FFF2-40B4-BE49-F238E27FC236}">
                <a16:creationId xmlns:a16="http://schemas.microsoft.com/office/drawing/2014/main" id="{D05F8CDA-8B11-F8F4-D89E-6CBF07787E27}"/>
              </a:ext>
            </a:extLst>
          </p:cNvPr>
          <p:cNvSpPr/>
          <p:nvPr userDrawn="1"/>
        </p:nvSpPr>
        <p:spPr>
          <a:xfrm rot="17551701">
            <a:off x="10312423" y="-501625"/>
            <a:ext cx="1616621" cy="1616621"/>
          </a:xfrm>
          <a:prstGeom prst="chord">
            <a:avLst/>
          </a:prstGeom>
          <a:solidFill>
            <a:srgbClr val="CE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10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1CFE8A03-4F86-A774-DD2D-7846CA5B41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6162" y="170443"/>
            <a:ext cx="1343469" cy="419975"/>
          </a:xfrm>
          <a:prstGeom prst="rect">
            <a:avLst/>
          </a:prstGeom>
        </p:spPr>
      </p:pic>
      <p:pic>
        <p:nvPicPr>
          <p:cNvPr id="13" name="Picture 12" descr="A person in a lab&#10;&#10;Description automatically generated">
            <a:extLst>
              <a:ext uri="{FF2B5EF4-FFF2-40B4-BE49-F238E27FC236}">
                <a16:creationId xmlns:a16="http://schemas.microsoft.com/office/drawing/2014/main" id="{F2861956-38F0-A7C4-B2A7-881D23C2ED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292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8348" y="1208632"/>
            <a:ext cx="4033652" cy="490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554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typical degree rou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AF80C26-5425-69F9-1A03-6B7500037C03}"/>
              </a:ext>
            </a:extLst>
          </p:cNvPr>
          <p:cNvSpPr/>
          <p:nvPr userDrawn="1"/>
        </p:nvSpPr>
        <p:spPr>
          <a:xfrm>
            <a:off x="1" y="0"/>
            <a:ext cx="12192000" cy="6858001"/>
          </a:xfrm>
          <a:prstGeom prst="rect">
            <a:avLst/>
          </a:prstGeom>
          <a:solidFill>
            <a:srgbClr val="CE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736D26-9BC4-829D-DDB5-41A7F056B749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28881" y="635971"/>
            <a:ext cx="7820137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A typical degree route</a:t>
            </a:r>
          </a:p>
        </p:txBody>
      </p:sp>
      <p:sp>
        <p:nvSpPr>
          <p:cNvPr id="12" name="Chord 11">
            <a:extLst>
              <a:ext uri="{FF2B5EF4-FFF2-40B4-BE49-F238E27FC236}">
                <a16:creationId xmlns:a16="http://schemas.microsoft.com/office/drawing/2014/main" id="{237F18A5-75AB-66A5-D771-F50A6327A301}"/>
              </a:ext>
            </a:extLst>
          </p:cNvPr>
          <p:cNvSpPr/>
          <p:nvPr userDrawn="1"/>
        </p:nvSpPr>
        <p:spPr>
          <a:xfrm rot="17551701">
            <a:off x="10312423" y="-501625"/>
            <a:ext cx="1616621" cy="1616621"/>
          </a:xfrm>
          <a:prstGeom prst="chor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3" name="Picture 12" descr="A red and black logo&#10;&#10;Description automatically generated">
            <a:extLst>
              <a:ext uri="{FF2B5EF4-FFF2-40B4-BE49-F238E27FC236}">
                <a16:creationId xmlns:a16="http://schemas.microsoft.com/office/drawing/2014/main" id="{F58D490F-5F31-622F-E7BE-E08C7707DF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6162" y="175712"/>
            <a:ext cx="1344098" cy="4104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173DFD5-4A4B-D577-571A-694D6E3DFCF2}"/>
              </a:ext>
            </a:extLst>
          </p:cNvPr>
          <p:cNvGrpSpPr/>
          <p:nvPr userDrawn="1"/>
        </p:nvGrpSpPr>
        <p:grpSpPr>
          <a:xfrm>
            <a:off x="560092" y="1423272"/>
            <a:ext cx="11084692" cy="3819928"/>
            <a:chOff x="560092" y="1304004"/>
            <a:chExt cx="11084692" cy="3819928"/>
          </a:xfrm>
        </p:grpSpPr>
        <p:pic>
          <p:nvPicPr>
            <p:cNvPr id="15" name="Picture 14" descr="A person holding a piece of paper in front of a lake&#10;&#10;Description automatically generated">
              <a:extLst>
                <a:ext uri="{FF2B5EF4-FFF2-40B4-BE49-F238E27FC236}">
                  <a16:creationId xmlns:a16="http://schemas.microsoft.com/office/drawing/2014/main" id="{6EA75B06-89A8-7A84-BA89-2A2C0E5791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0095" y="1690688"/>
              <a:ext cx="2947408" cy="3432223"/>
            </a:xfrm>
            <a:prstGeom prst="rect">
              <a:avLst/>
            </a:prstGeom>
          </p:spPr>
        </p:pic>
        <p:pic>
          <p:nvPicPr>
            <p:cNvPr id="16" name="Picture 15" descr="A person holding a box of cereal&#10;&#10;Description automatically generated">
              <a:extLst>
                <a:ext uri="{FF2B5EF4-FFF2-40B4-BE49-F238E27FC236}">
                  <a16:creationId xmlns:a16="http://schemas.microsoft.com/office/drawing/2014/main" id="{74293624-FEA4-4422-270A-CB41DFCF95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14749" y="3625427"/>
              <a:ext cx="1381212" cy="1495080"/>
            </a:xfrm>
            <a:prstGeom prst="rect">
              <a:avLst/>
            </a:prstGeom>
          </p:spPr>
        </p:pic>
        <p:pic>
          <p:nvPicPr>
            <p:cNvPr id="17" name="Picture 16" descr="A person holding a stack of candy&#10;&#10;Description automatically generated">
              <a:extLst>
                <a:ext uri="{FF2B5EF4-FFF2-40B4-BE49-F238E27FC236}">
                  <a16:creationId xmlns:a16="http://schemas.microsoft.com/office/drawing/2014/main" id="{E812BA44-5654-5C62-70EE-E00EDA6EDB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05879" y="1690687"/>
              <a:ext cx="1437179" cy="3432223"/>
            </a:xfrm>
            <a:prstGeom prst="rect">
              <a:avLst/>
            </a:prstGeom>
          </p:spPr>
        </p:pic>
        <p:pic>
          <p:nvPicPr>
            <p:cNvPr id="18" name="Picture 17" descr="A group of people in a factory&#10;&#10;Description automatically generated">
              <a:extLst>
                <a:ext uri="{FF2B5EF4-FFF2-40B4-BE49-F238E27FC236}">
                  <a16:creationId xmlns:a16="http://schemas.microsoft.com/office/drawing/2014/main" id="{08C4BC3D-B629-9B1C-7310-F92C880788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5452"/>
                      </a14:imgEffect>
                      <a14:imgEffect>
                        <a14:brightnessContrast bright="3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89850" y="1684018"/>
              <a:ext cx="1108821" cy="1931688"/>
            </a:xfrm>
            <a:prstGeom prst="rect">
              <a:avLst/>
            </a:prstGeom>
          </p:spPr>
        </p:pic>
        <p:pic>
          <p:nvPicPr>
            <p:cNvPr id="19" name="Picture 18" descr="A group of people wearing blue overalls and white hard hats holding packages of shredders&#10;&#10;Description automatically generated">
              <a:extLst>
                <a:ext uri="{FF2B5EF4-FFF2-40B4-BE49-F238E27FC236}">
                  <a16:creationId xmlns:a16="http://schemas.microsoft.com/office/drawing/2014/main" id="{8901AD6D-FD5E-36C1-00E4-765731B939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4077"/>
                      </a14:imgEffect>
                      <a14:imgEffect>
                        <a14:brightnessContrast bright="3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-596"/>
            <a:stretch/>
          </p:blipFill>
          <p:spPr>
            <a:xfrm>
              <a:off x="6794348" y="3469795"/>
              <a:ext cx="902712" cy="1650712"/>
            </a:xfrm>
            <a:prstGeom prst="rect">
              <a:avLst/>
            </a:prstGeom>
          </p:spPr>
        </p:pic>
        <p:pic>
          <p:nvPicPr>
            <p:cNvPr id="20" name="Picture 19" descr="A group of people in lab coats&#10;&#10;Description automatically generated">
              <a:extLst>
                <a:ext uri="{FF2B5EF4-FFF2-40B4-BE49-F238E27FC236}">
                  <a16:creationId xmlns:a16="http://schemas.microsoft.com/office/drawing/2014/main" id="{386508B3-71DC-187E-A7E5-8C4D35D1C6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42163" y="1688072"/>
              <a:ext cx="1253796" cy="203281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B433FBF-7C02-CBAE-74FB-3B6653359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foregroundMark x1="35156" y1="51042" x2="50651" y2="51823"/>
                          <a14:foregroundMark x1="50651" y1="51823" x2="74870" y2="51042"/>
                          <a14:foregroundMark x1="41276" y1="33594" x2="66536" y2="31641"/>
                          <a14:foregroundMark x1="64974" y1="45313" x2="45182" y2="51172"/>
                          <a14:foregroundMark x1="45182" y1="51172" x2="77214" y2="54557"/>
                          <a14:foregroundMark x1="77214" y1="54557" x2="79948" y2="54427"/>
                          <a14:foregroundMark x1="35156" y1="74479" x2="30339" y2="779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9672" y="3163552"/>
              <a:ext cx="1026129" cy="102612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120377D-758E-FDCF-9C32-416C2C5008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05877" y="1684018"/>
              <a:ext cx="748028" cy="660622"/>
            </a:xfrm>
            <a:prstGeom prst="rect">
              <a:avLst/>
            </a:prstGeom>
          </p:spPr>
        </p:pic>
        <p:pic>
          <p:nvPicPr>
            <p:cNvPr id="23" name="Picture 22" descr="A group of people posing for a photo&#10;&#10;Description automatically generated">
              <a:extLst>
                <a:ext uri="{FF2B5EF4-FFF2-40B4-BE49-F238E27FC236}">
                  <a16:creationId xmlns:a16="http://schemas.microsoft.com/office/drawing/2014/main" id="{37EE601E-732D-9411-D8FB-3CCE9C4F0E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hq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33523" y="1684018"/>
              <a:ext cx="3398381" cy="2312306"/>
            </a:xfrm>
            <a:prstGeom prst="rect">
              <a:avLst/>
            </a:prstGeom>
          </p:spPr>
        </p:pic>
        <p:pic>
          <p:nvPicPr>
            <p:cNvPr id="24" name="Picture 2" descr="Pepsico Logo PNG vector in SVG, PDF, AI, CDR format">
              <a:extLst>
                <a:ext uri="{FF2B5EF4-FFF2-40B4-BE49-F238E27FC236}">
                  <a16:creationId xmlns:a16="http://schemas.microsoft.com/office/drawing/2014/main" id="{CA0B5C3C-CB78-6943-E445-110F707850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238492" y="1699791"/>
              <a:ext cx="608946" cy="671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4" descr="A group of people in a kitchen&#10;&#10;Description automatically generated">
              <a:extLst>
                <a:ext uri="{FF2B5EF4-FFF2-40B4-BE49-F238E27FC236}">
                  <a16:creationId xmlns:a16="http://schemas.microsoft.com/office/drawing/2014/main" id="{8F59E310-E1A5-FCBC-0A1D-917E0837AE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57726" y="3452003"/>
              <a:ext cx="2374179" cy="166850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A553EA8-9A6B-0FBA-AA8C-198DC5F371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04966" y="1670480"/>
              <a:ext cx="539818" cy="899696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842333E-3C37-AF3E-8D49-0C061E9B26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12570" y="2583714"/>
              <a:ext cx="526942" cy="873693"/>
            </a:xfrm>
            <a:prstGeom prst="rect">
              <a:avLst/>
            </a:prstGeom>
          </p:spPr>
        </p:pic>
        <p:pic>
          <p:nvPicPr>
            <p:cNvPr id="28" name="Picture 27" descr="A hand holding a box of oatmeal&#10;&#10;Description automatically generated">
              <a:extLst>
                <a:ext uri="{FF2B5EF4-FFF2-40B4-BE49-F238E27FC236}">
                  <a16:creationId xmlns:a16="http://schemas.microsoft.com/office/drawing/2014/main" id="{C47FA68F-8641-E791-D397-B682019F0A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31912" y="3245318"/>
              <a:ext cx="1045362" cy="1878614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D239171-5631-9C06-132C-A6EA4C84E49C}"/>
                </a:ext>
              </a:extLst>
            </p:cNvPr>
            <p:cNvSpPr/>
            <p:nvPr/>
          </p:nvSpPr>
          <p:spPr>
            <a:xfrm>
              <a:off x="560092" y="1683316"/>
              <a:ext cx="1511460" cy="5689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1954771-EA38-042D-E6B6-77B664B16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0843" y="1304004"/>
              <a:ext cx="1361212" cy="1361212"/>
            </a:xfrm>
            <a:prstGeom prst="rect">
              <a:avLst/>
            </a:prstGeom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A12869C6-0F68-9BFE-34A0-9A04E8C5E822}"/>
              </a:ext>
            </a:extLst>
          </p:cNvPr>
          <p:cNvSpPr/>
          <p:nvPr userDrawn="1"/>
        </p:nvSpPr>
        <p:spPr>
          <a:xfrm>
            <a:off x="560092" y="5235068"/>
            <a:ext cx="2947408" cy="756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2" name="Google Shape;91;p13">
            <a:extLst>
              <a:ext uri="{FF2B5EF4-FFF2-40B4-BE49-F238E27FC236}">
                <a16:creationId xmlns:a16="http://schemas.microsoft.com/office/drawing/2014/main" id="{44F9DE7E-E93A-64FC-DB13-BA711B506AC8}"/>
              </a:ext>
            </a:extLst>
          </p:cNvPr>
          <p:cNvSpPr txBox="1">
            <a:spLocks/>
          </p:cNvSpPr>
          <p:nvPr userDrawn="1"/>
        </p:nvSpPr>
        <p:spPr>
          <a:xfrm>
            <a:off x="620731" y="5235068"/>
            <a:ext cx="2826129" cy="756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4400"/>
              <a:buFont typeface="Calibri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Play"/>
              </a:rPr>
              <a:t>Studied a degree in Food Science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Play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B348BB1-394B-C884-674A-03DAE20D5D04}"/>
              </a:ext>
            </a:extLst>
          </p:cNvPr>
          <p:cNvSpPr/>
          <p:nvPr userDrawn="1"/>
        </p:nvSpPr>
        <p:spPr>
          <a:xfrm>
            <a:off x="4105877" y="5232664"/>
            <a:ext cx="3591183" cy="756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" name="Google Shape;91;p13">
            <a:extLst>
              <a:ext uri="{FF2B5EF4-FFF2-40B4-BE49-F238E27FC236}">
                <a16:creationId xmlns:a16="http://schemas.microsoft.com/office/drawing/2014/main" id="{AD087604-5585-3946-B36E-CCD23042AE13}"/>
              </a:ext>
            </a:extLst>
          </p:cNvPr>
          <p:cNvSpPr txBox="1">
            <a:spLocks/>
          </p:cNvSpPr>
          <p:nvPr userDrawn="1"/>
        </p:nvSpPr>
        <p:spPr>
          <a:xfrm>
            <a:off x="4105874" y="5232664"/>
            <a:ext cx="3591183" cy="756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4400"/>
              <a:buFont typeface="Calibri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Play"/>
              </a:rPr>
              <a:t>Completed a paid industry placement year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Play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687B948-6D39-3D60-ED63-F6B3601D77A9}"/>
              </a:ext>
            </a:extLst>
          </p:cNvPr>
          <p:cNvSpPr/>
          <p:nvPr userDrawn="1"/>
        </p:nvSpPr>
        <p:spPr>
          <a:xfrm>
            <a:off x="8231912" y="5239775"/>
            <a:ext cx="3399992" cy="756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6" name="Google Shape;91;p13">
            <a:extLst>
              <a:ext uri="{FF2B5EF4-FFF2-40B4-BE49-F238E27FC236}">
                <a16:creationId xmlns:a16="http://schemas.microsoft.com/office/drawing/2014/main" id="{CD6CFF7F-5876-2A9C-0455-4A74CC596AA3}"/>
              </a:ext>
            </a:extLst>
          </p:cNvPr>
          <p:cNvSpPr txBox="1">
            <a:spLocks/>
          </p:cNvSpPr>
          <p:nvPr userDrawn="1"/>
        </p:nvSpPr>
        <p:spPr>
          <a:xfrm>
            <a:off x="8349017" y="5239775"/>
            <a:ext cx="3171355" cy="756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4400"/>
              <a:buFont typeface="Calibri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Play"/>
              </a:rPr>
              <a:t>Secured a graduate role at a food business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Play"/>
            </a:endParaRPr>
          </a:p>
        </p:txBody>
      </p:sp>
    </p:spTree>
    <p:extLst>
      <p:ext uri="{BB962C8B-B14F-4D97-AF65-F5344CB8AC3E}">
        <p14:creationId xmlns:p14="http://schemas.microsoft.com/office/powerpoint/2010/main" val="4203875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renticesh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3305CC-68F0-C173-44D3-77C70A3D76AD}"/>
              </a:ext>
            </a:extLst>
          </p:cNvPr>
          <p:cNvSpPr/>
          <p:nvPr userDrawn="1"/>
        </p:nvSpPr>
        <p:spPr>
          <a:xfrm>
            <a:off x="1" y="6368527"/>
            <a:ext cx="12192000" cy="489474"/>
          </a:xfrm>
          <a:prstGeom prst="rect">
            <a:avLst/>
          </a:prstGeom>
          <a:solidFill>
            <a:srgbClr val="CE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hord 10">
            <a:extLst>
              <a:ext uri="{FF2B5EF4-FFF2-40B4-BE49-F238E27FC236}">
                <a16:creationId xmlns:a16="http://schemas.microsoft.com/office/drawing/2014/main" id="{D1C37D3C-76AA-7DA3-DC41-EDD49EE1BF29}"/>
              </a:ext>
            </a:extLst>
          </p:cNvPr>
          <p:cNvSpPr/>
          <p:nvPr userDrawn="1"/>
        </p:nvSpPr>
        <p:spPr>
          <a:xfrm rot="17551701">
            <a:off x="10312423" y="-501625"/>
            <a:ext cx="1616621" cy="1616621"/>
          </a:xfrm>
          <a:prstGeom prst="chord">
            <a:avLst/>
          </a:prstGeom>
          <a:solidFill>
            <a:srgbClr val="CE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Picture 7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9D8EC2CB-D8D1-B205-840D-72E4DBEF4D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6162" y="170443"/>
            <a:ext cx="1343469" cy="41997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207973C-652A-5071-6D73-C86911D7F631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49901" y="635971"/>
            <a:ext cx="11304048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Take an apprenticeship</a:t>
            </a:r>
          </a:p>
        </p:txBody>
      </p:sp>
      <p:pic>
        <p:nvPicPr>
          <p:cNvPr id="4" name="Picture 3" descr="A person in a lab coat&#10;&#10;AI-generated content may be incorrect.">
            <a:extLst>
              <a:ext uri="{FF2B5EF4-FFF2-40B4-BE49-F238E27FC236}">
                <a16:creationId xmlns:a16="http://schemas.microsoft.com/office/drawing/2014/main" id="{A60D0970-3C79-EBA0-DA79-28C11F0F8C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83032" y="1308100"/>
            <a:ext cx="4008968" cy="471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37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renticeship lev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CEDB8F-7797-1B78-81FF-EA1C85EF7094}"/>
              </a:ext>
            </a:extLst>
          </p:cNvPr>
          <p:cNvSpPr/>
          <p:nvPr userDrawn="1"/>
        </p:nvSpPr>
        <p:spPr>
          <a:xfrm>
            <a:off x="1" y="0"/>
            <a:ext cx="12192000" cy="6858001"/>
          </a:xfrm>
          <a:prstGeom prst="rect">
            <a:avLst/>
          </a:prstGeom>
          <a:solidFill>
            <a:srgbClr val="CE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A8D0CD-67D9-233C-019C-2B46D858B1BD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28881" y="635971"/>
            <a:ext cx="7820137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Apprenticeship levels</a:t>
            </a:r>
          </a:p>
        </p:txBody>
      </p:sp>
      <p:sp>
        <p:nvSpPr>
          <p:cNvPr id="4" name="Chord 3">
            <a:extLst>
              <a:ext uri="{FF2B5EF4-FFF2-40B4-BE49-F238E27FC236}">
                <a16:creationId xmlns:a16="http://schemas.microsoft.com/office/drawing/2014/main" id="{E40B0E5B-E1A5-04AD-0D15-C2F0C6A7D28B}"/>
              </a:ext>
            </a:extLst>
          </p:cNvPr>
          <p:cNvSpPr/>
          <p:nvPr userDrawn="1"/>
        </p:nvSpPr>
        <p:spPr>
          <a:xfrm rot="17551701">
            <a:off x="10312423" y="-501625"/>
            <a:ext cx="1616621" cy="1616621"/>
          </a:xfrm>
          <a:prstGeom prst="chor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red and black logo&#10;&#10;Description automatically generated">
            <a:extLst>
              <a:ext uri="{FF2B5EF4-FFF2-40B4-BE49-F238E27FC236}">
                <a16:creationId xmlns:a16="http://schemas.microsoft.com/office/drawing/2014/main" id="{D68CBAEA-AF9C-AC73-885D-A691510D6C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6162" y="175712"/>
            <a:ext cx="1344098" cy="410400"/>
          </a:xfrm>
          <a:prstGeom prst="rect">
            <a:avLst/>
          </a:prstGeom>
        </p:spPr>
      </p:pic>
      <p:sp>
        <p:nvSpPr>
          <p:cNvPr id="13" name="Google Shape;112;p15">
            <a:extLst>
              <a:ext uri="{FF2B5EF4-FFF2-40B4-BE49-F238E27FC236}">
                <a16:creationId xmlns:a16="http://schemas.microsoft.com/office/drawing/2014/main" id="{6255F350-408B-243A-BDE2-7602CFED92F0}"/>
              </a:ext>
            </a:extLst>
          </p:cNvPr>
          <p:cNvSpPr txBox="1"/>
          <p:nvPr userDrawn="1"/>
        </p:nvSpPr>
        <p:spPr>
          <a:xfrm>
            <a:off x="685245" y="1587500"/>
            <a:ext cx="7237317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Different apprenticeship levels equate to different qualification levels: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06BE22A-9C56-1781-F0B6-D3DF0E73D8BA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932047" y="2719742"/>
          <a:ext cx="6532084" cy="2872740"/>
        </p:xfrm>
        <a:graphic>
          <a:graphicData uri="http://schemas.openxmlformats.org/drawingml/2006/table">
            <a:tbl>
              <a:tblPr/>
              <a:tblGrid>
                <a:gridCol w="1823028">
                  <a:extLst>
                    <a:ext uri="{9D8B030D-6E8A-4147-A177-3AD203B41FA5}">
                      <a16:colId xmlns:a16="http://schemas.microsoft.com/office/drawing/2014/main" val="844033076"/>
                    </a:ext>
                  </a:extLst>
                </a:gridCol>
                <a:gridCol w="1337895">
                  <a:extLst>
                    <a:ext uri="{9D8B030D-6E8A-4147-A177-3AD203B41FA5}">
                      <a16:colId xmlns:a16="http://schemas.microsoft.com/office/drawing/2014/main" val="3545361631"/>
                    </a:ext>
                  </a:extLst>
                </a:gridCol>
                <a:gridCol w="3371161">
                  <a:extLst>
                    <a:ext uri="{9D8B030D-6E8A-4147-A177-3AD203B41FA5}">
                      <a16:colId xmlns:a16="http://schemas.microsoft.com/office/drawing/2014/main" val="16097957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endParaRPr lang="en-GB" sz="1800" b="1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R="190500" marT="95250" marB="952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1B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b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Level</a:t>
                      </a:r>
                    </a:p>
                  </a:txBody>
                  <a:tcPr marR="190500" marT="95250" marB="952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1B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Equivalent education level</a:t>
                      </a:r>
                    </a:p>
                  </a:txBody>
                  <a:tcPr marT="95250" marB="952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1B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08279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Intermediate </a:t>
                      </a:r>
                    </a:p>
                  </a:txBody>
                  <a:tcPr marR="190500" marT="95250" marB="9525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1B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1B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R="190500" marT="95250" marB="9525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1B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1B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GCSE</a:t>
                      </a:r>
                    </a:p>
                  </a:txBody>
                  <a:tcPr marT="95250" marB="9525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1B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1B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58813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Advanced </a:t>
                      </a:r>
                    </a:p>
                  </a:txBody>
                  <a:tcPr marR="190500" marT="95250" marB="9525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1B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1B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R="190500" marT="95250" marB="9525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1B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1B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A level </a:t>
                      </a:r>
                    </a:p>
                  </a:txBody>
                  <a:tcPr marT="95250" marB="9525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1B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1B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89928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Higher </a:t>
                      </a:r>
                    </a:p>
                  </a:txBody>
                  <a:tcPr marR="190500" marT="95250" marB="9525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1B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1B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4,5,6 and 7</a:t>
                      </a:r>
                    </a:p>
                  </a:txBody>
                  <a:tcPr marR="190500" marT="95250" marB="9525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1B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1B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Foundation degree and above </a:t>
                      </a:r>
                    </a:p>
                  </a:txBody>
                  <a:tcPr marT="95250" marB="9525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1B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1B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52235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Degree </a:t>
                      </a:r>
                    </a:p>
                  </a:txBody>
                  <a:tcPr marR="190500" marT="95250" marB="9525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1B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1B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6 and 7</a:t>
                      </a:r>
                    </a:p>
                  </a:txBody>
                  <a:tcPr marR="190500" marT="95250" marB="9525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1B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1B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Bachelor’s or master’s degree</a:t>
                      </a:r>
                    </a:p>
                  </a:txBody>
                  <a:tcPr marT="95250" marB="9525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1B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1B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3813152"/>
                  </a:ext>
                </a:extLst>
              </a:tr>
            </a:tbl>
          </a:graphicData>
        </a:graphic>
      </p:graphicFrame>
      <p:pic>
        <p:nvPicPr>
          <p:cNvPr id="6" name="Picture 5" descr="A person wearing a yellow vest&#10;&#10;AI-generated content may be incorrect.">
            <a:extLst>
              <a:ext uri="{FF2B5EF4-FFF2-40B4-BE49-F238E27FC236}">
                <a16:creationId xmlns:a16="http://schemas.microsoft.com/office/drawing/2014/main" id="{7AEE29D4-5AD6-3105-61FD-185DDE417E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21132" y="1455946"/>
            <a:ext cx="3970868" cy="462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508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rect ent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B0F21B8-0F6D-5953-186E-74834080FD3A}"/>
              </a:ext>
            </a:extLst>
          </p:cNvPr>
          <p:cNvSpPr/>
          <p:nvPr userDrawn="1"/>
        </p:nvSpPr>
        <p:spPr>
          <a:xfrm>
            <a:off x="1" y="6368527"/>
            <a:ext cx="12192000" cy="489474"/>
          </a:xfrm>
          <a:prstGeom prst="rect">
            <a:avLst/>
          </a:prstGeom>
          <a:solidFill>
            <a:srgbClr val="CE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hord 11">
            <a:extLst>
              <a:ext uri="{FF2B5EF4-FFF2-40B4-BE49-F238E27FC236}">
                <a16:creationId xmlns:a16="http://schemas.microsoft.com/office/drawing/2014/main" id="{EA662601-0A49-D6A8-35F9-F136D120E926}"/>
              </a:ext>
            </a:extLst>
          </p:cNvPr>
          <p:cNvSpPr/>
          <p:nvPr userDrawn="1"/>
        </p:nvSpPr>
        <p:spPr>
          <a:xfrm rot="17551701">
            <a:off x="10312423" y="-501625"/>
            <a:ext cx="1616621" cy="1616621"/>
          </a:xfrm>
          <a:prstGeom prst="chord">
            <a:avLst/>
          </a:prstGeom>
          <a:solidFill>
            <a:srgbClr val="CE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DD05FDC8-4629-405A-8673-143BD5E9DF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6162" y="170443"/>
            <a:ext cx="1343469" cy="419975"/>
          </a:xfrm>
          <a:prstGeom prst="rect">
            <a:avLst/>
          </a:prstGeom>
        </p:spPr>
      </p:pic>
      <p:pic>
        <p:nvPicPr>
          <p:cNvPr id="6" name="Picture 5" descr="A person wearing a hard hat and white coat&#10;&#10;AI-generated content may be incorrect.">
            <a:extLst>
              <a:ext uri="{FF2B5EF4-FFF2-40B4-BE49-F238E27FC236}">
                <a16:creationId xmlns:a16="http://schemas.microsoft.com/office/drawing/2014/main" id="{7512A513-6267-C6A8-C86C-A4497B13BA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91699" y="1408564"/>
            <a:ext cx="4100301" cy="46882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BB3AE2-51D3-A680-08F2-DF4D99FE5F30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49901" y="635971"/>
            <a:ext cx="11304048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A ‘direct entry’ route</a:t>
            </a:r>
          </a:p>
        </p:txBody>
      </p:sp>
    </p:spTree>
    <p:extLst>
      <p:ext uri="{BB962C8B-B14F-4D97-AF65-F5344CB8AC3E}">
        <p14:creationId xmlns:p14="http://schemas.microsoft.com/office/powerpoint/2010/main" val="2892682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6045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jobs.foodmanufacture.co.uk/" TargetMode="External"/><Relationship Id="rId2" Type="http://schemas.openxmlformats.org/officeDocument/2006/relationships/hyperlink" Target="http://www.foodcareers.net/" TargetMode="Externa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www.totaljobs.com/jobs/food-industry/in-leeds" TargetMode="External"/><Relationship Id="rId4" Type="http://schemas.openxmlformats.org/officeDocument/2006/relationships/hyperlink" Target="https://uk.indeed.com/q-food-industry-l-sheffield-jobs.html?vjk=737b66fef17f9e85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KzoFW1kN0I0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5165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2;p15">
            <a:extLst>
              <a:ext uri="{FF2B5EF4-FFF2-40B4-BE49-F238E27FC236}">
                <a16:creationId xmlns:a16="http://schemas.microsoft.com/office/drawing/2014/main" id="{DCB97A4F-AC48-34DF-A9C4-C03FB06B246F}"/>
              </a:ext>
            </a:extLst>
          </p:cNvPr>
          <p:cNvSpPr txBox="1"/>
          <p:nvPr/>
        </p:nvSpPr>
        <p:spPr>
          <a:xfrm>
            <a:off x="693009" y="1616821"/>
            <a:ext cx="6276751" cy="4093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Apply for an entry level role in the food sector and work your way up.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black"/>
                </a:solidFill>
                <a:latin typeface="Century Gothic" panose="020B0502020202020204" pitchFamily="34" charset="0"/>
                <a:sym typeface="Arial"/>
              </a:rPr>
              <a:t>Benefits: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Not requiring academic background to be successful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Earn as you learn the factory floor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Opportunity for further education as you get established.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See the business – and all its opportunities first hand – does it fit you and what you want?</a:t>
            </a:r>
          </a:p>
        </p:txBody>
      </p:sp>
    </p:spTree>
    <p:extLst>
      <p:ext uri="{BB962C8B-B14F-4D97-AF65-F5344CB8AC3E}">
        <p14:creationId xmlns:p14="http://schemas.microsoft.com/office/powerpoint/2010/main" val="642128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2;p15">
            <a:extLst>
              <a:ext uri="{FF2B5EF4-FFF2-40B4-BE49-F238E27FC236}">
                <a16:creationId xmlns:a16="http://schemas.microsoft.com/office/drawing/2014/main" id="{5B567EAA-02E1-C6D3-88D5-CCFB0FD7BA2D}"/>
              </a:ext>
            </a:extLst>
          </p:cNvPr>
          <p:cNvSpPr txBox="1"/>
          <p:nvPr/>
        </p:nvSpPr>
        <p:spPr>
          <a:xfrm>
            <a:off x="693009" y="1616821"/>
            <a:ext cx="6097715" cy="4062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Consider roles such as: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  <a:sym typeface="Arial"/>
              </a:rPr>
              <a:t>Kitchen assistant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Food production operative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Hygiene operative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Customer team member</a:t>
            </a:r>
          </a:p>
          <a:p>
            <a:pPr>
              <a:spcAft>
                <a:spcPts val="1200"/>
              </a:spcAft>
              <a:buClr>
                <a:schemeClr val="bg1"/>
              </a:buClr>
              <a:defRPr/>
            </a:pP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  <a:sym typeface="Arial"/>
              </a:rPr>
              <a:t>Pursue qualifications – if the business runs for example a course on allergens – do it!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prstClr val="black"/>
              </a:buClr>
              <a:buSzTx/>
              <a:tabLst/>
              <a:defRPr/>
            </a:pPr>
            <a:r>
              <a:rPr lang="en-GB" sz="2000" b="1" dirty="0">
                <a:solidFill>
                  <a:prstClr val="black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3416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2;p15">
            <a:extLst>
              <a:ext uri="{FF2B5EF4-FFF2-40B4-BE49-F238E27FC236}">
                <a16:creationId xmlns:a16="http://schemas.microsoft.com/office/drawing/2014/main" id="{008CA46A-5AF2-4B18-6079-88D0E724498D}"/>
              </a:ext>
            </a:extLst>
          </p:cNvPr>
          <p:cNvSpPr txBox="1"/>
          <p:nvPr/>
        </p:nvSpPr>
        <p:spPr>
          <a:xfrm>
            <a:off x="693009" y="1616821"/>
            <a:ext cx="6097715" cy="4062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Use job sites like:</a:t>
            </a:r>
          </a:p>
          <a:p>
            <a:pPr marL="800100" lvl="1" indent="-342900">
              <a:spcAft>
                <a:spcPts val="1200"/>
              </a:spcAft>
              <a:buClr>
                <a:prstClr val="black"/>
              </a:buClr>
              <a:buFont typeface="Arial" panose="020B0604020202020204" pitchFamily="34" charset="0"/>
              <a:buChar char="•"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  <a:hlinkClick r:id="rId2"/>
              </a:rPr>
              <a:t>www.foodcareers.net</a:t>
            </a:r>
            <a:endParaRPr lang="en-GB" sz="2000" b="1" dirty="0">
              <a:solidFill>
                <a:prstClr val="black"/>
              </a:solidFill>
              <a:latin typeface="Century Gothic" panose="020B0502020202020204" pitchFamily="34" charset="0"/>
              <a:sym typeface="Arial"/>
            </a:endParaRPr>
          </a:p>
          <a:p>
            <a:pPr marL="800100" lvl="1" indent="-342900">
              <a:spcAft>
                <a:spcPts val="1200"/>
              </a:spcAft>
              <a:buClr>
                <a:prstClr val="black"/>
              </a:buClr>
              <a:buFont typeface="Arial" panose="020B0604020202020204" pitchFamily="34" charset="0"/>
              <a:buChar char="•"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  <a:hlinkClick r:id="rId3"/>
              </a:rPr>
              <a:t>Food Manufacture Jobs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  <a:p>
            <a:pPr marL="800100" lvl="1" indent="-342900">
              <a:spcAft>
                <a:spcPts val="1200"/>
              </a:spcAft>
              <a:buClr>
                <a:prstClr val="black"/>
              </a:buClr>
              <a:buFont typeface="Arial" panose="020B0604020202020204" pitchFamily="34" charset="0"/>
              <a:buChar char="•"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  <a:hlinkClick r:id="rId4"/>
              </a:rPr>
              <a:t>Indeed</a:t>
            </a:r>
            <a:endParaRPr lang="en-GB" sz="2000" b="1" dirty="0">
              <a:solidFill>
                <a:prstClr val="black"/>
              </a:solidFill>
              <a:latin typeface="Century Gothic" panose="020B0502020202020204" pitchFamily="34" charset="0"/>
              <a:sym typeface="Arial"/>
            </a:endParaRPr>
          </a:p>
          <a:p>
            <a:pPr marL="800100" lvl="1" indent="-342900">
              <a:spcAft>
                <a:spcPts val="1200"/>
              </a:spcAft>
              <a:buClr>
                <a:prstClr val="black"/>
              </a:buClr>
              <a:buFont typeface="Arial" panose="020B0604020202020204" pitchFamily="34" charset="0"/>
              <a:buChar char="•"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  <a:hlinkClick r:id="rId5"/>
              </a:rPr>
              <a:t>Totaljobs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Reach out to factories in your local area</a:t>
            </a:r>
          </a:p>
          <a:p>
            <a:pPr marL="342900" indent="-342900">
              <a:spcAft>
                <a:spcPts val="1200"/>
              </a:spcAft>
              <a:buClr>
                <a:prstClr val="black"/>
              </a:buClr>
              <a:buFont typeface="Arial" panose="020B0604020202020204" pitchFamily="34" charset="0"/>
              <a:buChar char="•"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Consider signing up to local agencies who work with food companies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7135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25FFAE3-2104-AB80-E8DF-D3B9F9CB3FBA}"/>
              </a:ext>
            </a:extLst>
          </p:cNvPr>
          <p:cNvSpPr txBox="1">
            <a:spLocks/>
          </p:cNvSpPr>
          <p:nvPr/>
        </p:nvSpPr>
        <p:spPr bwMode="auto">
          <a:xfrm>
            <a:off x="684213" y="1331400"/>
            <a:ext cx="8017828" cy="3886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Century Gothic"/>
              </a:rPr>
              <a:t>Routes into a career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 in the food industry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7A98F-47BA-C690-8AAC-683DC1C59AA9}"/>
              </a:ext>
            </a:extLst>
          </p:cNvPr>
          <p:cNvSpPr txBox="1">
            <a:spLocks/>
          </p:cNvSpPr>
          <p:nvPr/>
        </p:nvSpPr>
        <p:spPr>
          <a:xfrm>
            <a:off x="684212" y="5394006"/>
            <a:ext cx="10287000" cy="533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4572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77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3444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7160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876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4592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ysClr val="windowText" lastClr="000000">
                  <a:lumMod val="65000"/>
                  <a:lumOff val="35000"/>
                </a:sysClr>
              </a:buClr>
              <a:defRPr/>
            </a:pPr>
            <a:r>
              <a:rPr lang="en-US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Century Gothic"/>
              </a:rPr>
              <a:t>Presenter’s name</a:t>
            </a:r>
          </a:p>
        </p:txBody>
      </p:sp>
    </p:spTree>
    <p:extLst>
      <p:ext uri="{BB962C8B-B14F-4D97-AF65-F5344CB8AC3E}">
        <p14:creationId xmlns:p14="http://schemas.microsoft.com/office/powerpoint/2010/main" val="4195142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2;p15">
            <a:extLst>
              <a:ext uri="{FF2B5EF4-FFF2-40B4-BE49-F238E27FC236}">
                <a16:creationId xmlns:a16="http://schemas.microsoft.com/office/drawing/2014/main" id="{1775D0EC-0865-AAAE-354D-A23BD5890EF5}"/>
              </a:ext>
            </a:extLst>
          </p:cNvPr>
          <p:cNvSpPr txBox="1"/>
          <p:nvPr/>
        </p:nvSpPr>
        <p:spPr>
          <a:xfrm>
            <a:off x="693009" y="1616821"/>
            <a:ext cx="6097715" cy="3139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Studying science opens many options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Subjects like Biology, Food Technology, Nutrition, Chemistry and Physics will stand you in good stead when looking for a career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You can study these subjects at GCSE, A level and T level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8293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409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2;p15">
            <a:extLst>
              <a:ext uri="{FF2B5EF4-FFF2-40B4-BE49-F238E27FC236}">
                <a16:creationId xmlns:a16="http://schemas.microsoft.com/office/drawing/2014/main" id="{022EACC9-BCD2-49E1-34AA-436B30834117}"/>
              </a:ext>
            </a:extLst>
          </p:cNvPr>
          <p:cNvSpPr txBox="1"/>
          <p:nvPr/>
        </p:nvSpPr>
        <p:spPr>
          <a:xfrm>
            <a:off x="693009" y="1616821"/>
            <a:ext cx="6097715" cy="3754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Food science courses across the UK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Usually a 3-year undergraduate course with option to have a paid year in industry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Research project in final year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Example modules include food safety, food engineering, new product development, food chemistry microbiology and sensory science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897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5325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2;p15">
            <a:extLst>
              <a:ext uri="{FF2B5EF4-FFF2-40B4-BE49-F238E27FC236}">
                <a16:creationId xmlns:a16="http://schemas.microsoft.com/office/drawing/2014/main" id="{1229B5A6-AD54-2E1B-9FAA-B2C4CB177D34}"/>
              </a:ext>
            </a:extLst>
          </p:cNvPr>
          <p:cNvSpPr txBox="1"/>
          <p:nvPr/>
        </p:nvSpPr>
        <p:spPr>
          <a:xfrm>
            <a:off x="693009" y="1616821"/>
            <a:ext cx="6097715" cy="3754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Combines hands-on training in a real work environment with academic studies. It includes: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paid job with holiday leave 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hands-on-experience in a sector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at least 20% off-the-job training / studying 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formal assessment which leads to a nationally recognised qualification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exposure to industry professionals 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2370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9352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descr="Why choose an apprenticeship in the food sector?">
            <a:hlinkClick r:id="" action="ppaction://media"/>
            <a:extLst>
              <a:ext uri="{FF2B5EF4-FFF2-40B4-BE49-F238E27FC236}">
                <a16:creationId xmlns:a16="http://schemas.microsoft.com/office/drawing/2014/main" id="{524C4248-41B0-4893-0FCD-0BD5E982072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65960" y="1678997"/>
            <a:ext cx="8275320" cy="465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9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FB13481748354696C3F15985ECA951" ma:contentTypeVersion="9" ma:contentTypeDescription="Create a new document." ma:contentTypeScope="" ma:versionID="48f6dc8b3a3a2175eb3190a39800afec">
  <xsd:schema xmlns:xsd="http://www.w3.org/2001/XMLSchema" xmlns:xs="http://www.w3.org/2001/XMLSchema" xmlns:p="http://schemas.microsoft.com/office/2006/metadata/properties" xmlns:ns2="f2bc832a-9b16-4077-b713-59807f001be7" targetNamespace="http://schemas.microsoft.com/office/2006/metadata/properties" ma:root="true" ma:fieldsID="8edcc8582c0cbc8d1fbff4c780ed676e" ns2:_="">
    <xsd:import namespace="f2bc832a-9b16-4077-b713-59807f001b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Billing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c832a-9b16-4077-b713-59807f001b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11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571576E-E2D9-406D-B35A-5F32A3EDACC7}">
  <ds:schemaRefs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2006/documentManagement/types"/>
    <ds:schemaRef ds:uri="f2bc832a-9b16-4077-b713-59807f001be7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17706E8B-BCED-4123-B07F-63FC2C2653F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D005B9C-1A14-4B8D-9ACA-DD3214D08A10}">
  <ds:schemaRefs>
    <ds:schemaRef ds:uri="f2bc832a-9b16-4077-b713-59807f001be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268</Words>
  <Application>Microsoft Macintosh PowerPoint</Application>
  <PresentationFormat>Widescreen</PresentationFormat>
  <Paragraphs>40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</vt:lpstr>
      <vt:lpstr>Arial</vt:lpstr>
      <vt:lpstr>Calibri</vt:lpstr>
      <vt:lpstr>Century Gothic</vt:lpstr>
      <vt:lpstr>Play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Robin Leaper</dc:creator>
  <cp:lastModifiedBy>Robin Leaper</cp:lastModifiedBy>
  <cp:revision>10</cp:revision>
  <dcterms:created xsi:type="dcterms:W3CDTF">2025-01-03T11:30:00Z</dcterms:created>
  <dcterms:modified xsi:type="dcterms:W3CDTF">2025-10-05T09:09:11Z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0x01010004FB13481748354696C3F15985ECA951</vt:lpwstr>
  </property>
</Properties>
</file>